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5"/>
  </p:notesMasterIdLst>
  <p:sldIdLst>
    <p:sldId id="270" r:id="rId3"/>
    <p:sldId id="256" r:id="rId4"/>
    <p:sldId id="258" r:id="rId5"/>
    <p:sldId id="260" r:id="rId6"/>
    <p:sldId id="262" r:id="rId7"/>
    <p:sldId id="263" r:id="rId8"/>
    <p:sldId id="264" r:id="rId9"/>
    <p:sldId id="268" r:id="rId10"/>
    <p:sldId id="289" r:id="rId11"/>
    <p:sldId id="271" r:id="rId12"/>
    <p:sldId id="285" r:id="rId13"/>
    <p:sldId id="288" r:id="rId14"/>
    <p:sldId id="290" r:id="rId15"/>
    <p:sldId id="291" r:id="rId16"/>
    <p:sldId id="284" r:id="rId17"/>
    <p:sldId id="294" r:id="rId18"/>
    <p:sldId id="295" r:id="rId19"/>
    <p:sldId id="296" r:id="rId20"/>
    <p:sldId id="297" r:id="rId21"/>
    <p:sldId id="298" r:id="rId22"/>
    <p:sldId id="287"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2B41E-FB1D-4018-9759-3BF00BB20A2B}" v="816" dt="2022-02-20T10:19:08.370"/>
    <p1510:client id="{2E964266-A542-45BB-B159-26CA11022295}" v="226" dt="2022-03-24T17:41:19.842"/>
    <p1510:client id="{69685C7F-DE96-49B4-AB62-C2FDC59D7359}" v="215" dt="2022-02-25T09:00:13.670"/>
    <p1510:client id="{7372400B-B33F-4E45-9040-ECA61B5FA80C}" v="218" dt="2022-02-19T04:02:47.904"/>
    <p1510:client id="{7EFF2CF8-F91D-4B64-96BC-0F42A1109000}" v="28" dt="2022-02-22T10:39:21.600"/>
    <p1510:client id="{B62AB29B-FD33-4E1F-AD89-59FC0000E58C}" v="546" dt="2022-02-24T09:33:31.415"/>
    <p1510:client id="{B7296247-FB25-476F-9979-8469B1FF4F3A}" v="336" dt="2022-02-21T11:03:17.262"/>
    <p1510:client id="{B7C64A25-F270-4025-A068-57F755F372D8}" v="72" dt="2022-02-19T13:08:12.796"/>
    <p1510:client id="{CB7AAF1B-9785-4EFE-BD12-3CE3E5F7DC56}" v="2" dt="2022-02-19T06:24:39.327"/>
    <p1510:client id="{F59954A0-7103-4A48-84CF-D73BA733D304}" v="47" dt="2022-02-19T04:23:04.918"/>
    <p1510:client id="{FE9755D7-2D04-4670-A5F7-0198A430C195}" v="786" dt="2022-02-24T16:14:01.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88571-F1A8-4818-9C3C-1B62144E9B2F}" type="datetimeFigureOut">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27D28-7D0C-4262-81CE-4FE38BA931F9}" type="slidenum">
              <a:t>‹#›</a:t>
            </a:fld>
            <a:endParaRPr lang="en-US"/>
          </a:p>
        </p:txBody>
      </p:sp>
    </p:spTree>
    <p:extLst>
      <p:ext uri="{BB962C8B-B14F-4D97-AF65-F5344CB8AC3E}">
        <p14:creationId xmlns:p14="http://schemas.microsoft.com/office/powerpoint/2010/main" val="3529749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7248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442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6057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3271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3478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087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533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699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15931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588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4302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7324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24-03-2022</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westonweb.ca/category/real-estate/" TargetMode="External"/><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makaan.com/" TargetMode="Externa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725" y="-41741"/>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12698" y="-20870"/>
            <a:ext cx="4685614" cy="2405502"/>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264848" y="-41742"/>
            <a:ext cx="491445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extLst>
      <p:ext uri="{BB962C8B-B14F-4D97-AF65-F5344CB8AC3E}">
        <p14:creationId xmlns:p14="http://schemas.microsoft.com/office/powerpoint/2010/main" val="3625025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hape&#10;&#10;Description automatically generated">
            <a:extLst>
              <a:ext uri="{FF2B5EF4-FFF2-40B4-BE49-F238E27FC236}">
                <a16:creationId xmlns:a16="http://schemas.microsoft.com/office/drawing/2014/main" id="{BDDA8E07-0387-4DBF-9FBA-E5B87EECEAE6}"/>
              </a:ext>
            </a:extLst>
          </p:cNvPr>
          <p:cNvPicPr>
            <a:picLocks noChangeAspect="1"/>
          </p:cNvPicPr>
          <p:nvPr/>
        </p:nvPicPr>
        <p:blipFill>
          <a:blip r:embed="rId2"/>
          <a:stretch>
            <a:fillRect/>
          </a:stretch>
        </p:blipFill>
        <p:spPr>
          <a:xfrm>
            <a:off x="206117" y="805062"/>
            <a:ext cx="5030510" cy="3216095"/>
          </a:xfrm>
          <a:prstGeom prst="rect">
            <a:avLst/>
          </a:prstGeom>
        </p:spPr>
      </p:pic>
      <p:pic>
        <p:nvPicPr>
          <p:cNvPr id="6" name="Picture 2" descr="A picture containing text, clipart&#10;&#10;Description automatically generated">
            <a:extLst>
              <a:ext uri="{FF2B5EF4-FFF2-40B4-BE49-F238E27FC236}">
                <a16:creationId xmlns:a16="http://schemas.microsoft.com/office/drawing/2014/main" id="{54698C75-783B-4CB7-B556-5E7F0B9A0E58}"/>
              </a:ext>
            </a:extLst>
          </p:cNvPr>
          <p:cNvPicPr>
            <a:picLocks noChangeAspect="1"/>
          </p:cNvPicPr>
          <p:nvPr/>
        </p:nvPicPr>
        <p:blipFill>
          <a:blip r:embed="rId3"/>
          <a:stretch>
            <a:fillRect/>
          </a:stretch>
        </p:blipFill>
        <p:spPr>
          <a:xfrm>
            <a:off x="8567900" y="124711"/>
            <a:ext cx="3382227" cy="560312"/>
          </a:xfrm>
          <a:prstGeom prst="rect">
            <a:avLst/>
          </a:prstGeom>
        </p:spPr>
      </p:pic>
      <p:pic>
        <p:nvPicPr>
          <p:cNvPr id="2" name="Picture 4" descr="Chart&#10;&#10;Description automatically generated">
            <a:extLst>
              <a:ext uri="{FF2B5EF4-FFF2-40B4-BE49-F238E27FC236}">
                <a16:creationId xmlns:a16="http://schemas.microsoft.com/office/drawing/2014/main" id="{74D963C2-0B13-44E7-BB47-51664DA7DA26}"/>
              </a:ext>
            </a:extLst>
          </p:cNvPr>
          <p:cNvPicPr>
            <a:picLocks noChangeAspect="1"/>
          </p:cNvPicPr>
          <p:nvPr/>
        </p:nvPicPr>
        <p:blipFill>
          <a:blip r:embed="rId4"/>
          <a:stretch>
            <a:fillRect/>
          </a:stretch>
        </p:blipFill>
        <p:spPr>
          <a:xfrm>
            <a:off x="5990911" y="3200862"/>
            <a:ext cx="5585928" cy="3598219"/>
          </a:xfrm>
          <a:prstGeom prst="rect">
            <a:avLst/>
          </a:prstGeom>
        </p:spPr>
      </p:pic>
      <p:sp>
        <p:nvSpPr>
          <p:cNvPr id="3" name="TextBox 2">
            <a:extLst>
              <a:ext uri="{FF2B5EF4-FFF2-40B4-BE49-F238E27FC236}">
                <a16:creationId xmlns:a16="http://schemas.microsoft.com/office/drawing/2014/main" id="{BF823FF1-8C1E-4C32-8852-AF5613D99F25}"/>
              </a:ext>
            </a:extLst>
          </p:cNvPr>
          <p:cNvSpPr txBox="1"/>
          <p:nvPr/>
        </p:nvSpPr>
        <p:spPr>
          <a:xfrm>
            <a:off x="5423770" y="1582455"/>
            <a:ext cx="60939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Status :</a:t>
            </a:r>
            <a:r>
              <a:rPr lang="en-US">
                <a:ea typeface="+mn-lt"/>
                <a:cs typeface="+mn-lt"/>
              </a:rPr>
              <a:t>The Under Construction sites  are more compared to ready to move</a:t>
            </a:r>
          </a:p>
          <a:p>
            <a:endParaRPr lang="en-US" b="1">
              <a:solidFill>
                <a:srgbClr val="C00000"/>
              </a:solidFill>
              <a:cs typeface="Calibri"/>
            </a:endParaRPr>
          </a:p>
        </p:txBody>
      </p:sp>
      <p:sp>
        <p:nvSpPr>
          <p:cNvPr id="7" name="TextBox 6">
            <a:extLst>
              <a:ext uri="{FF2B5EF4-FFF2-40B4-BE49-F238E27FC236}">
                <a16:creationId xmlns:a16="http://schemas.microsoft.com/office/drawing/2014/main" id="{3C09B6C8-A44F-48BF-8C30-2C56C96E2915}"/>
              </a:ext>
            </a:extLst>
          </p:cNvPr>
          <p:cNvSpPr txBox="1"/>
          <p:nvPr/>
        </p:nvSpPr>
        <p:spPr>
          <a:xfrm>
            <a:off x="3823439" y="12826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COUNT PLOT</a:t>
            </a:r>
          </a:p>
        </p:txBody>
      </p:sp>
      <p:sp>
        <p:nvSpPr>
          <p:cNvPr id="8" name="TextBox 7">
            <a:extLst>
              <a:ext uri="{FF2B5EF4-FFF2-40B4-BE49-F238E27FC236}">
                <a16:creationId xmlns:a16="http://schemas.microsoft.com/office/drawing/2014/main" id="{F08E473C-270D-4343-BE78-CE444417506D}"/>
              </a:ext>
            </a:extLst>
          </p:cNvPr>
          <p:cNvSpPr txBox="1"/>
          <p:nvPr/>
        </p:nvSpPr>
        <p:spPr>
          <a:xfrm>
            <a:off x="761739" y="4644807"/>
            <a:ext cx="53319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Property Types : </a:t>
            </a:r>
            <a:r>
              <a:rPr lang="en-US">
                <a:ea typeface="+mn-lt"/>
                <a:cs typeface="+mn-lt"/>
              </a:rPr>
              <a:t>The Apartments are more than other property type</a:t>
            </a:r>
          </a:p>
          <a:p>
            <a:endParaRPr lang="en-US" b="1">
              <a:solidFill>
                <a:srgbClr val="C00000"/>
              </a:solidFill>
              <a:cs typeface="Calibri"/>
            </a:endParaRPr>
          </a:p>
        </p:txBody>
      </p:sp>
    </p:spTree>
    <p:extLst>
      <p:ext uri="{BB962C8B-B14F-4D97-AF65-F5344CB8AC3E}">
        <p14:creationId xmlns:p14="http://schemas.microsoft.com/office/powerpoint/2010/main" val="23452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hart&#10;&#10;Description automatically generated">
            <a:extLst>
              <a:ext uri="{FF2B5EF4-FFF2-40B4-BE49-F238E27FC236}">
                <a16:creationId xmlns:a16="http://schemas.microsoft.com/office/drawing/2014/main" id="{712DD133-AC04-41FD-96FD-D61DDF8012BF}"/>
              </a:ext>
            </a:extLst>
          </p:cNvPr>
          <p:cNvPicPr>
            <a:picLocks noChangeAspect="1"/>
          </p:cNvPicPr>
          <p:nvPr/>
        </p:nvPicPr>
        <p:blipFill>
          <a:blip r:embed="rId2"/>
          <a:stretch>
            <a:fillRect/>
          </a:stretch>
        </p:blipFill>
        <p:spPr>
          <a:xfrm>
            <a:off x="-4175" y="-52161"/>
            <a:ext cx="5739009" cy="3862130"/>
          </a:xfrm>
          <a:prstGeom prst="rect">
            <a:avLst/>
          </a:prstGeom>
        </p:spPr>
      </p:pic>
      <p:pic>
        <p:nvPicPr>
          <p:cNvPr id="5" name="Picture 2" descr="A picture containing text, clipart&#10;&#10;Description automatically generated">
            <a:extLst>
              <a:ext uri="{FF2B5EF4-FFF2-40B4-BE49-F238E27FC236}">
                <a16:creationId xmlns:a16="http://schemas.microsoft.com/office/drawing/2014/main" id="{2CC36790-4A06-4772-B437-B6B9CF1B4611}"/>
              </a:ext>
            </a:extLst>
          </p:cNvPr>
          <p:cNvPicPr>
            <a:picLocks noChangeAspect="1"/>
          </p:cNvPicPr>
          <p:nvPr/>
        </p:nvPicPr>
        <p:blipFill>
          <a:blip r:embed="rId3"/>
          <a:stretch>
            <a:fillRect/>
          </a:stretch>
        </p:blipFill>
        <p:spPr>
          <a:xfrm>
            <a:off x="8567900" y="124711"/>
            <a:ext cx="3382227" cy="560312"/>
          </a:xfrm>
          <a:prstGeom prst="rect">
            <a:avLst/>
          </a:prstGeom>
        </p:spPr>
      </p:pic>
      <p:pic>
        <p:nvPicPr>
          <p:cNvPr id="9" name="Picture 2" descr="Chart, histogram&#10;&#10;Description automatically generated">
            <a:extLst>
              <a:ext uri="{FF2B5EF4-FFF2-40B4-BE49-F238E27FC236}">
                <a16:creationId xmlns:a16="http://schemas.microsoft.com/office/drawing/2014/main" id="{99F48717-2592-4948-9EC1-904AD96E70DF}"/>
              </a:ext>
            </a:extLst>
          </p:cNvPr>
          <p:cNvPicPr>
            <a:picLocks noChangeAspect="1"/>
          </p:cNvPicPr>
          <p:nvPr/>
        </p:nvPicPr>
        <p:blipFill>
          <a:blip r:embed="rId4"/>
          <a:stretch>
            <a:fillRect/>
          </a:stretch>
        </p:blipFill>
        <p:spPr>
          <a:xfrm>
            <a:off x="5567161" y="3430506"/>
            <a:ext cx="6527377" cy="3399890"/>
          </a:xfrm>
          <a:prstGeom prst="rect">
            <a:avLst/>
          </a:prstGeom>
        </p:spPr>
      </p:pic>
      <p:sp>
        <p:nvSpPr>
          <p:cNvPr id="10" name="TextBox 9">
            <a:extLst>
              <a:ext uri="{FF2B5EF4-FFF2-40B4-BE49-F238E27FC236}">
                <a16:creationId xmlns:a16="http://schemas.microsoft.com/office/drawing/2014/main" id="{CADFE272-8ADB-489A-8881-517FC18E1295}"/>
              </a:ext>
            </a:extLst>
          </p:cNvPr>
          <p:cNvSpPr txBox="1"/>
          <p:nvPr/>
        </p:nvSpPr>
        <p:spPr>
          <a:xfrm>
            <a:off x="6008318" y="1164921"/>
            <a:ext cx="518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BHK : </a:t>
            </a:r>
            <a:r>
              <a:rPr lang="en-US">
                <a:ea typeface="+mn-lt"/>
                <a:cs typeface="+mn-lt"/>
              </a:rPr>
              <a:t>The 2 BHK are mostly available</a:t>
            </a:r>
            <a:endParaRPr lang="en-US" b="1">
              <a:solidFill>
                <a:srgbClr val="C00000"/>
              </a:solidFill>
              <a:cs typeface="Calibri"/>
            </a:endParaRPr>
          </a:p>
        </p:txBody>
      </p:sp>
      <p:sp>
        <p:nvSpPr>
          <p:cNvPr id="11" name="TextBox 10">
            <a:extLst>
              <a:ext uri="{FF2B5EF4-FFF2-40B4-BE49-F238E27FC236}">
                <a16:creationId xmlns:a16="http://schemas.microsoft.com/office/drawing/2014/main" id="{FC3430AE-E6A5-49FA-BB23-D514D143A982}"/>
              </a:ext>
            </a:extLst>
          </p:cNvPr>
          <p:cNvSpPr txBox="1"/>
          <p:nvPr/>
        </p:nvSpPr>
        <p:spPr>
          <a:xfrm>
            <a:off x="378782" y="405308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Rate per </a:t>
            </a:r>
            <a:r>
              <a:rPr lang="en-US" b="1" err="1">
                <a:solidFill>
                  <a:srgbClr val="C00000"/>
                </a:solidFill>
                <a:cs typeface="Calibri"/>
              </a:rPr>
              <a:t>sqft</a:t>
            </a:r>
          </a:p>
        </p:txBody>
      </p:sp>
      <p:sp>
        <p:nvSpPr>
          <p:cNvPr id="12" name="TextBox 11">
            <a:extLst>
              <a:ext uri="{FF2B5EF4-FFF2-40B4-BE49-F238E27FC236}">
                <a16:creationId xmlns:a16="http://schemas.microsoft.com/office/drawing/2014/main" id="{8C03450B-6830-4232-8845-237897468989}"/>
              </a:ext>
            </a:extLst>
          </p:cNvPr>
          <p:cNvSpPr txBox="1"/>
          <p:nvPr/>
        </p:nvSpPr>
        <p:spPr>
          <a:xfrm>
            <a:off x="323328" y="4425602"/>
            <a:ext cx="46325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Calibri"/>
              </a:rPr>
              <a:t>Observation : </a:t>
            </a:r>
            <a:r>
              <a:rPr lang="en-US" i="1">
                <a:cs typeface="Calibri"/>
              </a:rPr>
              <a:t>Most of the houses have 5500 to 7500 </a:t>
            </a:r>
            <a:r>
              <a:rPr lang="en-US" i="1" err="1">
                <a:cs typeface="Calibri"/>
              </a:rPr>
              <a:t>rs</a:t>
            </a:r>
            <a:r>
              <a:rPr lang="en-US" i="1">
                <a:cs typeface="Calibri"/>
              </a:rPr>
              <a:t>/</a:t>
            </a:r>
            <a:r>
              <a:rPr lang="en-US" i="1" err="1">
                <a:cs typeface="Calibri"/>
              </a:rPr>
              <a:t>sqft</a:t>
            </a:r>
          </a:p>
          <a:p>
            <a:endParaRPr lang="en-US" i="1">
              <a:cs typeface="Calibri"/>
            </a:endParaRPr>
          </a:p>
        </p:txBody>
      </p:sp>
      <p:sp>
        <p:nvSpPr>
          <p:cNvPr id="13" name="TextBox 12">
            <a:extLst>
              <a:ext uri="{FF2B5EF4-FFF2-40B4-BE49-F238E27FC236}">
                <a16:creationId xmlns:a16="http://schemas.microsoft.com/office/drawing/2014/main" id="{447D16C4-2868-4985-9229-60ED15DB394B}"/>
              </a:ext>
            </a:extLst>
          </p:cNvPr>
          <p:cNvSpPr txBox="1"/>
          <p:nvPr/>
        </p:nvSpPr>
        <p:spPr>
          <a:xfrm>
            <a:off x="5153025" y="362902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242512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2B4EF96-7F23-41BA-809A-6C4F68A52FF0}"/>
              </a:ext>
            </a:extLst>
          </p:cNvPr>
          <p:cNvPicPr>
            <a:picLocks noChangeAspect="1"/>
          </p:cNvPicPr>
          <p:nvPr/>
        </p:nvPicPr>
        <p:blipFill>
          <a:blip r:embed="rId2"/>
          <a:stretch>
            <a:fillRect/>
          </a:stretch>
        </p:blipFill>
        <p:spPr>
          <a:xfrm>
            <a:off x="152401" y="972799"/>
            <a:ext cx="8880952" cy="5757912"/>
          </a:xfrm>
          <a:prstGeom prst="rect">
            <a:avLst/>
          </a:prstGeom>
        </p:spPr>
      </p:pic>
      <p:pic>
        <p:nvPicPr>
          <p:cNvPr id="6" name="Picture 2" descr="A picture containing text, clipart&#10;&#10;Description automatically generated">
            <a:extLst>
              <a:ext uri="{FF2B5EF4-FFF2-40B4-BE49-F238E27FC236}">
                <a16:creationId xmlns:a16="http://schemas.microsoft.com/office/drawing/2014/main" id="{0BBA088E-4532-48B3-B0BC-15CCECE8FC18}"/>
              </a:ext>
            </a:extLst>
          </p:cNvPr>
          <p:cNvPicPr>
            <a:picLocks noChangeAspect="1"/>
          </p:cNvPicPr>
          <p:nvPr/>
        </p:nvPicPr>
        <p:blipFill>
          <a:blip r:embed="rId3"/>
          <a:stretch>
            <a:fillRect/>
          </a:stretch>
        </p:blipFill>
        <p:spPr>
          <a:xfrm>
            <a:off x="8567900" y="124711"/>
            <a:ext cx="3382227" cy="560312"/>
          </a:xfrm>
          <a:prstGeom prst="rect">
            <a:avLst/>
          </a:prstGeom>
        </p:spPr>
      </p:pic>
      <p:sp>
        <p:nvSpPr>
          <p:cNvPr id="7" name="TextBox 6">
            <a:extLst>
              <a:ext uri="{FF2B5EF4-FFF2-40B4-BE49-F238E27FC236}">
                <a16:creationId xmlns:a16="http://schemas.microsoft.com/office/drawing/2014/main" id="{C2E9BF2A-E43A-4EF5-8546-A1C377D6037F}"/>
              </a:ext>
            </a:extLst>
          </p:cNvPr>
          <p:cNvSpPr txBox="1"/>
          <p:nvPr/>
        </p:nvSpPr>
        <p:spPr>
          <a:xfrm>
            <a:off x="5141934" y="5872619"/>
            <a:ext cx="71064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Observation : </a:t>
            </a:r>
            <a:r>
              <a:rPr lang="en-US" sz="2000" i="1" err="1">
                <a:cs typeface="Calibri"/>
              </a:rPr>
              <a:t>Krishnarajapura</a:t>
            </a:r>
            <a:r>
              <a:rPr lang="en-US" sz="2000" i="1">
                <a:cs typeface="Calibri"/>
              </a:rPr>
              <a:t> &amp; Sarjapur has most number of properties</a:t>
            </a:r>
            <a:endParaRPr lang="en-US" sz="2000">
              <a:cs typeface="Calibri"/>
            </a:endParaRPr>
          </a:p>
        </p:txBody>
      </p:sp>
      <p:sp>
        <p:nvSpPr>
          <p:cNvPr id="8" name="TextBox 7">
            <a:extLst>
              <a:ext uri="{FF2B5EF4-FFF2-40B4-BE49-F238E27FC236}">
                <a16:creationId xmlns:a16="http://schemas.microsoft.com/office/drawing/2014/main" id="{482B2364-A93D-42E1-BAD4-E5FBBE9A51C0}"/>
              </a:ext>
            </a:extLst>
          </p:cNvPr>
          <p:cNvSpPr txBox="1"/>
          <p:nvPr/>
        </p:nvSpPr>
        <p:spPr>
          <a:xfrm>
            <a:off x="1102291" y="277661"/>
            <a:ext cx="39749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Properties in Location</a:t>
            </a:r>
            <a:endParaRPr lang="en-US" sz="2400" b="1">
              <a:cs typeface="Calibri"/>
            </a:endParaRPr>
          </a:p>
        </p:txBody>
      </p:sp>
    </p:spTree>
    <p:extLst>
      <p:ext uri="{BB962C8B-B14F-4D97-AF65-F5344CB8AC3E}">
        <p14:creationId xmlns:p14="http://schemas.microsoft.com/office/powerpoint/2010/main" val="161661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picture containing text, clipart&#10;&#10;Description automatically generated">
            <a:extLst>
              <a:ext uri="{FF2B5EF4-FFF2-40B4-BE49-F238E27FC236}">
                <a16:creationId xmlns:a16="http://schemas.microsoft.com/office/drawing/2014/main" id="{5ACD4810-9611-4CB5-BCB9-F4A9FE1BE916}"/>
              </a:ext>
            </a:extLst>
          </p:cNvPr>
          <p:cNvPicPr>
            <a:picLocks noChangeAspect="1"/>
          </p:cNvPicPr>
          <p:nvPr/>
        </p:nvPicPr>
        <p:blipFill>
          <a:blip r:embed="rId2"/>
          <a:stretch>
            <a:fillRect/>
          </a:stretch>
        </p:blipFill>
        <p:spPr>
          <a:xfrm>
            <a:off x="8567900" y="124711"/>
            <a:ext cx="3382227" cy="560312"/>
          </a:xfrm>
          <a:prstGeom prst="rect">
            <a:avLst/>
          </a:prstGeom>
        </p:spPr>
      </p:pic>
      <p:sp>
        <p:nvSpPr>
          <p:cNvPr id="8" name="TextBox 7">
            <a:extLst>
              <a:ext uri="{FF2B5EF4-FFF2-40B4-BE49-F238E27FC236}">
                <a16:creationId xmlns:a16="http://schemas.microsoft.com/office/drawing/2014/main" id="{B20AF100-3DC4-41B0-AC43-088586CB3A3D}"/>
              </a:ext>
            </a:extLst>
          </p:cNvPr>
          <p:cNvSpPr txBox="1"/>
          <p:nvPr/>
        </p:nvSpPr>
        <p:spPr>
          <a:xfrm>
            <a:off x="58323" y="50766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Observation : </a:t>
            </a:r>
            <a:endParaRPr lang="en-US">
              <a:cs typeface="Calibri"/>
            </a:endParaRPr>
          </a:p>
        </p:txBody>
      </p:sp>
      <p:pic>
        <p:nvPicPr>
          <p:cNvPr id="2" name="Picture 2" descr="Chart&#10;&#10;Description automatically generated">
            <a:extLst>
              <a:ext uri="{FF2B5EF4-FFF2-40B4-BE49-F238E27FC236}">
                <a16:creationId xmlns:a16="http://schemas.microsoft.com/office/drawing/2014/main" id="{EAC0C8ED-1530-4177-B338-4FD342D13843}"/>
              </a:ext>
            </a:extLst>
          </p:cNvPr>
          <p:cNvPicPr>
            <a:picLocks noChangeAspect="1"/>
          </p:cNvPicPr>
          <p:nvPr/>
        </p:nvPicPr>
        <p:blipFill>
          <a:blip r:embed="rId3"/>
          <a:stretch>
            <a:fillRect/>
          </a:stretch>
        </p:blipFill>
        <p:spPr>
          <a:xfrm>
            <a:off x="350729" y="443811"/>
            <a:ext cx="9016651" cy="5072679"/>
          </a:xfrm>
          <a:prstGeom prst="rect">
            <a:avLst/>
          </a:prstGeom>
        </p:spPr>
      </p:pic>
      <p:sp>
        <p:nvSpPr>
          <p:cNvPr id="3" name="TextBox 2">
            <a:extLst>
              <a:ext uri="{FF2B5EF4-FFF2-40B4-BE49-F238E27FC236}">
                <a16:creationId xmlns:a16="http://schemas.microsoft.com/office/drawing/2014/main" id="{965F472D-3166-4289-8A5A-E49027630A5F}"/>
              </a:ext>
            </a:extLst>
          </p:cNvPr>
          <p:cNvSpPr txBox="1"/>
          <p:nvPr/>
        </p:nvSpPr>
        <p:spPr>
          <a:xfrm>
            <a:off x="277662" y="5716044"/>
            <a:ext cx="111878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below 200 lakhs--- </a:t>
            </a:r>
            <a:r>
              <a:rPr lang="en-US" err="1">
                <a:ea typeface="+mn-lt"/>
                <a:cs typeface="+mn-lt"/>
              </a:rPr>
              <a:t>Upto</a:t>
            </a:r>
            <a:r>
              <a:rPr lang="en-US">
                <a:ea typeface="+mn-lt"/>
                <a:cs typeface="+mn-lt"/>
              </a:rPr>
              <a:t> 4 BHK apartment houses,3 BHK Villas,4 BHK Independent houses</a:t>
            </a:r>
          </a:p>
          <a:p>
            <a:r>
              <a:rPr lang="en-US">
                <a:ea typeface="+mn-lt"/>
                <a:cs typeface="+mn-lt"/>
              </a:rPr>
              <a:t>Below 350 lakhs ---5,6 BHK apartments,4 BHK villas, 5,7BHK independent houses</a:t>
            </a:r>
          </a:p>
          <a:p>
            <a:r>
              <a:rPr lang="en-US">
                <a:ea typeface="+mn-lt"/>
                <a:cs typeface="+mn-lt"/>
              </a:rPr>
              <a:t>Above 350 lakhs---5,6 BHK villas,5 BHK apartments,7,10 BHK  independent houses  </a:t>
            </a:r>
          </a:p>
          <a:p>
            <a:endParaRPr lang="en-US">
              <a:cs typeface="Calibri"/>
            </a:endParaRPr>
          </a:p>
        </p:txBody>
      </p:sp>
    </p:spTree>
    <p:extLst>
      <p:ext uri="{BB962C8B-B14F-4D97-AF65-F5344CB8AC3E}">
        <p14:creationId xmlns:p14="http://schemas.microsoft.com/office/powerpoint/2010/main" val="8354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 descr="A picture containing text, clipart&#10;&#10;Description automatically generated">
            <a:extLst>
              <a:ext uri="{FF2B5EF4-FFF2-40B4-BE49-F238E27FC236}">
                <a16:creationId xmlns:a16="http://schemas.microsoft.com/office/drawing/2014/main" id="{350B52D0-91FC-4642-A7D8-5C9C58BBB535}"/>
              </a:ext>
            </a:extLst>
          </p:cNvPr>
          <p:cNvPicPr>
            <a:picLocks noChangeAspect="1"/>
          </p:cNvPicPr>
          <p:nvPr/>
        </p:nvPicPr>
        <p:blipFill>
          <a:blip r:embed="rId2"/>
          <a:stretch>
            <a:fillRect/>
          </a:stretch>
        </p:blipFill>
        <p:spPr>
          <a:xfrm>
            <a:off x="8567900" y="124711"/>
            <a:ext cx="3382227" cy="560312"/>
          </a:xfrm>
          <a:prstGeom prst="rect">
            <a:avLst/>
          </a:prstGeom>
        </p:spPr>
      </p:pic>
      <p:pic>
        <p:nvPicPr>
          <p:cNvPr id="2" name="Picture 4" descr="Chart, box and whisker chart&#10;&#10;Description automatically generated">
            <a:extLst>
              <a:ext uri="{FF2B5EF4-FFF2-40B4-BE49-F238E27FC236}">
                <a16:creationId xmlns:a16="http://schemas.microsoft.com/office/drawing/2014/main" id="{F3B65694-F403-4C21-9530-852E1161B8BF}"/>
              </a:ext>
            </a:extLst>
          </p:cNvPr>
          <p:cNvPicPr>
            <a:picLocks noChangeAspect="1"/>
          </p:cNvPicPr>
          <p:nvPr/>
        </p:nvPicPr>
        <p:blipFill>
          <a:blip r:embed="rId3"/>
          <a:stretch>
            <a:fillRect/>
          </a:stretch>
        </p:blipFill>
        <p:spPr>
          <a:xfrm>
            <a:off x="44121" y="580291"/>
            <a:ext cx="9607804" cy="5030683"/>
          </a:xfrm>
          <a:prstGeom prst="rect">
            <a:avLst/>
          </a:prstGeom>
        </p:spPr>
      </p:pic>
      <p:sp>
        <p:nvSpPr>
          <p:cNvPr id="3" name="TextBox 2">
            <a:extLst>
              <a:ext uri="{FF2B5EF4-FFF2-40B4-BE49-F238E27FC236}">
                <a16:creationId xmlns:a16="http://schemas.microsoft.com/office/drawing/2014/main" id="{18A377A9-344C-4C4E-8FCD-4F2EF9BAF512}"/>
              </a:ext>
            </a:extLst>
          </p:cNvPr>
          <p:cNvSpPr txBox="1"/>
          <p:nvPr/>
        </p:nvSpPr>
        <p:spPr>
          <a:xfrm>
            <a:off x="622126" y="121085"/>
            <a:ext cx="51857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Box plot for Location and Price :</a:t>
            </a:r>
          </a:p>
        </p:txBody>
      </p:sp>
      <p:sp>
        <p:nvSpPr>
          <p:cNvPr id="7" name="TextBox 6">
            <a:extLst>
              <a:ext uri="{FF2B5EF4-FFF2-40B4-BE49-F238E27FC236}">
                <a16:creationId xmlns:a16="http://schemas.microsoft.com/office/drawing/2014/main" id="{B6E06CF3-1D5D-4883-A8A1-FA2EEBB4BB5E}"/>
              </a:ext>
            </a:extLst>
          </p:cNvPr>
          <p:cNvSpPr txBox="1"/>
          <p:nvPr/>
        </p:nvSpPr>
        <p:spPr>
          <a:xfrm>
            <a:off x="152400" y="53820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Observation : </a:t>
            </a:r>
          </a:p>
        </p:txBody>
      </p:sp>
      <p:sp>
        <p:nvSpPr>
          <p:cNvPr id="8" name="TextBox 7">
            <a:extLst>
              <a:ext uri="{FF2B5EF4-FFF2-40B4-BE49-F238E27FC236}">
                <a16:creationId xmlns:a16="http://schemas.microsoft.com/office/drawing/2014/main" id="{E1DFD385-090E-4E31-A393-AEFDE48888AE}"/>
              </a:ext>
            </a:extLst>
          </p:cNvPr>
          <p:cNvSpPr txBox="1"/>
          <p:nvPr/>
        </p:nvSpPr>
        <p:spPr>
          <a:xfrm>
            <a:off x="472728" y="5483138"/>
            <a:ext cx="101335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a:ea typeface="+mn-lt"/>
              <a:cs typeface="+mn-lt"/>
            </a:endParaRPr>
          </a:p>
          <a:p>
            <a:pPr marL="285750" indent="-285750">
              <a:buFont typeface="Arial,Sans-Serif"/>
              <a:buChar char="•"/>
            </a:pPr>
            <a:r>
              <a:rPr lang="en-US">
                <a:cs typeface="Calibri"/>
              </a:rPr>
              <a:t>In every location 50 lakh to 200 lakhs price houses are available</a:t>
            </a:r>
            <a:endParaRPr lang="en-US">
              <a:ea typeface="+mn-lt"/>
              <a:cs typeface="+mn-lt"/>
            </a:endParaRPr>
          </a:p>
          <a:p>
            <a:pPr marL="285750" indent="-285750">
              <a:buFont typeface="Arial,Sans-Serif"/>
              <a:buChar char="•"/>
            </a:pPr>
            <a:r>
              <a:rPr lang="en-US">
                <a:cs typeface="Calibri"/>
              </a:rPr>
              <a:t>In Sarjapur,  </a:t>
            </a:r>
            <a:r>
              <a:rPr lang="en-US" err="1">
                <a:cs typeface="Calibri"/>
              </a:rPr>
              <a:t>Thanisandra</a:t>
            </a:r>
            <a:r>
              <a:rPr lang="en-US">
                <a:cs typeface="Calibri"/>
              </a:rPr>
              <a:t>  below 350 lakhs price houses are available</a:t>
            </a:r>
            <a:endParaRPr lang="en-US">
              <a:ea typeface="+mn-lt"/>
              <a:cs typeface="+mn-lt"/>
            </a:endParaRPr>
          </a:p>
          <a:p>
            <a:pPr marL="285750" indent="-285750">
              <a:buFont typeface="Arial,Sans-Serif"/>
              <a:buChar char="•"/>
            </a:pPr>
            <a:r>
              <a:rPr lang="en-US">
                <a:cs typeface="Calibri"/>
              </a:rPr>
              <a:t>Only in Sarjapur  above 350 lakh price houses are available</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226285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4938FC-BAC8-4161-8FB7-357CF1D25143}"/>
              </a:ext>
            </a:extLst>
          </p:cNvPr>
          <p:cNvSpPr txBox="1"/>
          <p:nvPr/>
        </p:nvSpPr>
        <p:spPr>
          <a:xfrm>
            <a:off x="4724400" y="3200399"/>
            <a:ext cx="35148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solidFill>
                <a:srgbClr val="C00000"/>
              </a:solidFill>
              <a:highlight>
                <a:srgbClr val="FFFF00"/>
              </a:highlight>
              <a:cs typeface="Calibri"/>
            </a:endParaRPr>
          </a:p>
        </p:txBody>
      </p:sp>
      <p:sp>
        <p:nvSpPr>
          <p:cNvPr id="5" name="TextBox 4">
            <a:extLst>
              <a:ext uri="{FF2B5EF4-FFF2-40B4-BE49-F238E27FC236}">
                <a16:creationId xmlns:a16="http://schemas.microsoft.com/office/drawing/2014/main" id="{7762467B-772D-4D0E-AD86-3836450B2AC5}"/>
              </a:ext>
            </a:extLst>
          </p:cNvPr>
          <p:cNvSpPr txBox="1"/>
          <p:nvPr/>
        </p:nvSpPr>
        <p:spPr>
          <a:xfrm>
            <a:off x="872647" y="455113"/>
            <a:ext cx="54571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Bar plot b/w Location &amp; Rate per </a:t>
            </a:r>
            <a:r>
              <a:rPr lang="en-US" sz="2400" b="1" err="1">
                <a:solidFill>
                  <a:srgbClr val="C00000"/>
                </a:solidFill>
                <a:cs typeface="Calibri"/>
              </a:rPr>
              <a:t>sqft</a:t>
            </a:r>
            <a:r>
              <a:rPr lang="en-US" sz="2400" b="1">
                <a:solidFill>
                  <a:srgbClr val="C00000"/>
                </a:solidFill>
                <a:cs typeface="Calibri"/>
              </a:rPr>
              <a:t> </a:t>
            </a:r>
          </a:p>
        </p:txBody>
      </p:sp>
      <p:pic>
        <p:nvPicPr>
          <p:cNvPr id="7" name="Picture 4" descr="Chart, bar chart&#10;&#10;Description automatically generated">
            <a:extLst>
              <a:ext uri="{FF2B5EF4-FFF2-40B4-BE49-F238E27FC236}">
                <a16:creationId xmlns:a16="http://schemas.microsoft.com/office/drawing/2014/main" id="{C6BACB28-0925-433C-88BF-A186C3DD4F83}"/>
              </a:ext>
            </a:extLst>
          </p:cNvPr>
          <p:cNvPicPr>
            <a:picLocks noChangeAspect="1"/>
          </p:cNvPicPr>
          <p:nvPr/>
        </p:nvPicPr>
        <p:blipFill>
          <a:blip r:embed="rId2"/>
          <a:stretch>
            <a:fillRect/>
          </a:stretch>
        </p:blipFill>
        <p:spPr>
          <a:xfrm>
            <a:off x="193296" y="1264566"/>
            <a:ext cx="11396990" cy="3962731"/>
          </a:xfrm>
          <a:prstGeom prst="rect">
            <a:avLst/>
          </a:prstGeom>
        </p:spPr>
      </p:pic>
      <p:pic>
        <p:nvPicPr>
          <p:cNvPr id="9" name="Picture 2" descr="A picture containing text, clipart&#10;&#10;Description automatically generated">
            <a:extLst>
              <a:ext uri="{FF2B5EF4-FFF2-40B4-BE49-F238E27FC236}">
                <a16:creationId xmlns:a16="http://schemas.microsoft.com/office/drawing/2014/main" id="{447FC3DB-975B-4974-9B31-02375FF1B9EB}"/>
              </a:ext>
            </a:extLst>
          </p:cNvPr>
          <p:cNvPicPr>
            <a:picLocks noChangeAspect="1"/>
          </p:cNvPicPr>
          <p:nvPr/>
        </p:nvPicPr>
        <p:blipFill>
          <a:blip r:embed="rId3"/>
          <a:stretch>
            <a:fillRect/>
          </a:stretch>
        </p:blipFill>
        <p:spPr>
          <a:xfrm>
            <a:off x="8567900" y="124711"/>
            <a:ext cx="3382227" cy="560312"/>
          </a:xfrm>
          <a:prstGeom prst="rect">
            <a:avLst/>
          </a:prstGeom>
        </p:spPr>
      </p:pic>
      <p:sp>
        <p:nvSpPr>
          <p:cNvPr id="10" name="TextBox 9">
            <a:extLst>
              <a:ext uri="{FF2B5EF4-FFF2-40B4-BE49-F238E27FC236}">
                <a16:creationId xmlns:a16="http://schemas.microsoft.com/office/drawing/2014/main" id="{475D4740-CC61-4389-8CE4-0B59DCBD518F}"/>
              </a:ext>
            </a:extLst>
          </p:cNvPr>
          <p:cNvSpPr txBox="1"/>
          <p:nvPr/>
        </p:nvSpPr>
        <p:spPr>
          <a:xfrm>
            <a:off x="308975" y="503755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Observation : </a:t>
            </a:r>
          </a:p>
        </p:txBody>
      </p:sp>
      <p:sp>
        <p:nvSpPr>
          <p:cNvPr id="11" name="TextBox 10">
            <a:extLst>
              <a:ext uri="{FF2B5EF4-FFF2-40B4-BE49-F238E27FC236}">
                <a16:creationId xmlns:a16="http://schemas.microsoft.com/office/drawing/2014/main" id="{FF3A70C4-90DC-47D5-AFBA-122C0E1D0CE2}"/>
              </a:ext>
            </a:extLst>
          </p:cNvPr>
          <p:cNvSpPr txBox="1"/>
          <p:nvPr/>
        </p:nvSpPr>
        <p:spPr>
          <a:xfrm>
            <a:off x="869385" y="5305686"/>
            <a:ext cx="1019618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a:ea typeface="+mn-lt"/>
              <a:cs typeface="+mn-lt"/>
            </a:endParaRPr>
          </a:p>
          <a:p>
            <a:pPr marL="285750" indent="-285750">
              <a:buFont typeface="Arial,Sans-Serif"/>
              <a:buChar char="•"/>
            </a:pPr>
            <a:r>
              <a:rPr lang="en-US">
                <a:cs typeface="Calibri"/>
              </a:rPr>
              <a:t>mostly in every </a:t>
            </a:r>
            <a:r>
              <a:rPr lang="en-US" err="1">
                <a:cs typeface="Calibri"/>
              </a:rPr>
              <a:t>location,the</a:t>
            </a:r>
            <a:r>
              <a:rPr lang="en-US">
                <a:cs typeface="Calibri"/>
              </a:rPr>
              <a:t> rate per </a:t>
            </a:r>
            <a:r>
              <a:rPr lang="en-US" err="1">
                <a:cs typeface="Calibri"/>
              </a:rPr>
              <a:t>sqft</a:t>
            </a:r>
            <a:r>
              <a:rPr lang="en-US">
                <a:cs typeface="Calibri"/>
              </a:rPr>
              <a:t> is between 6k to 7.5k</a:t>
            </a:r>
            <a:endParaRPr lang="en-US">
              <a:ea typeface="+mn-lt"/>
              <a:cs typeface="+mn-lt"/>
            </a:endParaRPr>
          </a:p>
          <a:p>
            <a:pPr marL="285750" indent="-285750">
              <a:buFont typeface="Arial,Sans-Serif"/>
              <a:buChar char="•"/>
            </a:pPr>
            <a:r>
              <a:rPr lang="en-US">
                <a:ea typeface="+mn-lt"/>
                <a:cs typeface="+mn-lt"/>
              </a:rPr>
              <a:t>In White Field and </a:t>
            </a:r>
            <a:r>
              <a:rPr lang="en-US" err="1">
                <a:ea typeface="+mn-lt"/>
                <a:cs typeface="+mn-lt"/>
              </a:rPr>
              <a:t>Bannerghatta,Thanisandra</a:t>
            </a:r>
            <a:r>
              <a:rPr lang="en-US">
                <a:ea typeface="+mn-lt"/>
                <a:cs typeface="+mn-lt"/>
              </a:rPr>
              <a:t> for  4BHK houses the rate per </a:t>
            </a:r>
            <a:r>
              <a:rPr lang="en-US" err="1">
                <a:ea typeface="+mn-lt"/>
                <a:cs typeface="+mn-lt"/>
              </a:rPr>
              <a:t>sqft</a:t>
            </a:r>
            <a:r>
              <a:rPr lang="en-US">
                <a:ea typeface="+mn-lt"/>
                <a:cs typeface="+mn-lt"/>
              </a:rPr>
              <a:t> is nearly 10k</a:t>
            </a:r>
          </a:p>
          <a:p>
            <a:pPr marL="285750" indent="-285750">
              <a:buFont typeface="Arial,Sans-Serif"/>
              <a:buChar char="•"/>
            </a:pPr>
            <a:endParaRPr lang="en-US">
              <a:ea typeface="+mn-lt"/>
              <a:cs typeface="+mn-lt"/>
            </a:endParaRPr>
          </a:p>
          <a:p>
            <a:pPr algn="l"/>
            <a:endParaRPr lang="en-US">
              <a:cs typeface="Calibri"/>
            </a:endParaRPr>
          </a:p>
        </p:txBody>
      </p:sp>
      <p:sp>
        <p:nvSpPr>
          <p:cNvPr id="3" name="TextBox 2">
            <a:extLst>
              <a:ext uri="{FF2B5EF4-FFF2-40B4-BE49-F238E27FC236}">
                <a16:creationId xmlns:a16="http://schemas.microsoft.com/office/drawing/2014/main" id="{C9F7ABD1-8FEF-4136-BD65-034A02A73765}"/>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263958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4F93B7FD-2A17-48D0-BB11-BF1511FF94C5}"/>
              </a:ext>
            </a:extLst>
          </p:cNvPr>
          <p:cNvPicPr>
            <a:picLocks noChangeAspect="1"/>
          </p:cNvPicPr>
          <p:nvPr/>
        </p:nvPicPr>
        <p:blipFill>
          <a:blip r:embed="rId2"/>
          <a:stretch>
            <a:fillRect/>
          </a:stretch>
        </p:blipFill>
        <p:spPr>
          <a:xfrm>
            <a:off x="267222" y="514307"/>
            <a:ext cx="7857994" cy="6152976"/>
          </a:xfrm>
          <a:prstGeom prst="rect">
            <a:avLst/>
          </a:prstGeom>
        </p:spPr>
      </p:pic>
      <p:pic>
        <p:nvPicPr>
          <p:cNvPr id="6" name="Picture 2" descr="A picture containing text, clipart&#10;&#10;Description automatically generated">
            <a:extLst>
              <a:ext uri="{FF2B5EF4-FFF2-40B4-BE49-F238E27FC236}">
                <a16:creationId xmlns:a16="http://schemas.microsoft.com/office/drawing/2014/main" id="{185DDE39-C2F3-4685-AA10-30904DBAED87}"/>
              </a:ext>
            </a:extLst>
          </p:cNvPr>
          <p:cNvPicPr>
            <a:picLocks noChangeAspect="1"/>
          </p:cNvPicPr>
          <p:nvPr/>
        </p:nvPicPr>
        <p:blipFill>
          <a:blip r:embed="rId3"/>
          <a:stretch>
            <a:fillRect/>
          </a:stretch>
        </p:blipFill>
        <p:spPr>
          <a:xfrm>
            <a:off x="8567900" y="124711"/>
            <a:ext cx="3382227" cy="560312"/>
          </a:xfrm>
          <a:prstGeom prst="rect">
            <a:avLst/>
          </a:prstGeom>
        </p:spPr>
      </p:pic>
      <p:sp>
        <p:nvSpPr>
          <p:cNvPr id="7" name="TextBox 6">
            <a:extLst>
              <a:ext uri="{FF2B5EF4-FFF2-40B4-BE49-F238E27FC236}">
                <a16:creationId xmlns:a16="http://schemas.microsoft.com/office/drawing/2014/main" id="{55C50B35-7F23-47DA-B7C0-0062420A4A84}"/>
              </a:ext>
            </a:extLst>
          </p:cNvPr>
          <p:cNvSpPr txBox="1"/>
          <p:nvPr/>
        </p:nvSpPr>
        <p:spPr>
          <a:xfrm>
            <a:off x="4484319" y="6060511"/>
            <a:ext cx="7356951" cy="66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Observation : </a:t>
            </a:r>
            <a:r>
              <a:rPr lang="en-US">
                <a:cs typeface="Calibri"/>
              </a:rPr>
              <a:t>Modern Spaces and  </a:t>
            </a:r>
            <a:r>
              <a:rPr lang="en-US" err="1">
                <a:cs typeface="Calibri"/>
              </a:rPr>
              <a:t>Uniidus</a:t>
            </a:r>
            <a:r>
              <a:rPr lang="en-US">
                <a:cs typeface="Calibri"/>
              </a:rPr>
              <a:t> Projects selling houses for high cost compared to other sellers .</a:t>
            </a:r>
            <a:endParaRPr lang="en-US">
              <a:solidFill>
                <a:srgbClr val="C00000"/>
              </a:solidFill>
              <a:cs typeface="Calibri"/>
            </a:endParaRPr>
          </a:p>
        </p:txBody>
      </p:sp>
    </p:spTree>
    <p:extLst>
      <p:ext uri="{BB962C8B-B14F-4D97-AF65-F5344CB8AC3E}">
        <p14:creationId xmlns:p14="http://schemas.microsoft.com/office/powerpoint/2010/main" val="403845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486CEA5-81A1-4D51-B943-25BCE1264BC0}"/>
              </a:ext>
            </a:extLst>
          </p:cNvPr>
          <p:cNvPicPr>
            <a:picLocks noChangeAspect="1"/>
          </p:cNvPicPr>
          <p:nvPr/>
        </p:nvPicPr>
        <p:blipFill>
          <a:blip r:embed="rId2"/>
          <a:stretch>
            <a:fillRect/>
          </a:stretch>
        </p:blipFill>
        <p:spPr>
          <a:xfrm>
            <a:off x="202823" y="288562"/>
            <a:ext cx="8540024" cy="5571067"/>
          </a:xfrm>
          <a:prstGeom prst="rect">
            <a:avLst/>
          </a:prstGeom>
        </p:spPr>
      </p:pic>
      <p:pic>
        <p:nvPicPr>
          <p:cNvPr id="7" name="Picture 2" descr="A picture containing text, clipart&#10;&#10;Description automatically generated">
            <a:extLst>
              <a:ext uri="{FF2B5EF4-FFF2-40B4-BE49-F238E27FC236}">
                <a16:creationId xmlns:a16="http://schemas.microsoft.com/office/drawing/2014/main" id="{FC979581-1427-4069-8D96-4AFE01316F6D}"/>
              </a:ext>
            </a:extLst>
          </p:cNvPr>
          <p:cNvPicPr>
            <a:picLocks noChangeAspect="1"/>
          </p:cNvPicPr>
          <p:nvPr/>
        </p:nvPicPr>
        <p:blipFill>
          <a:blip r:embed="rId3"/>
          <a:stretch>
            <a:fillRect/>
          </a:stretch>
        </p:blipFill>
        <p:spPr>
          <a:xfrm>
            <a:off x="8567900" y="124711"/>
            <a:ext cx="3382227" cy="560312"/>
          </a:xfrm>
          <a:prstGeom prst="rect">
            <a:avLst/>
          </a:prstGeom>
        </p:spPr>
      </p:pic>
      <p:sp>
        <p:nvSpPr>
          <p:cNvPr id="8" name="TextBox 7">
            <a:extLst>
              <a:ext uri="{FF2B5EF4-FFF2-40B4-BE49-F238E27FC236}">
                <a16:creationId xmlns:a16="http://schemas.microsoft.com/office/drawing/2014/main" id="{A1DA8EC4-8A8B-45E1-8D75-6FF4A03B8732}"/>
              </a:ext>
            </a:extLst>
          </p:cNvPr>
          <p:cNvSpPr txBox="1"/>
          <p:nvPr/>
        </p:nvSpPr>
        <p:spPr>
          <a:xfrm>
            <a:off x="4014592" y="5684729"/>
            <a:ext cx="99561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ea typeface="+mn-lt"/>
                <a:cs typeface="+mn-lt"/>
              </a:rPr>
              <a:t>Observations:</a:t>
            </a:r>
          </a:p>
          <a:p>
            <a:pPr marL="285750" indent="-285750">
              <a:buFont typeface="Arial,Sans-Serif"/>
              <a:buChar char="•"/>
            </a:pPr>
            <a:r>
              <a:rPr lang="en-US">
                <a:ea typeface="+mn-lt"/>
                <a:cs typeface="+mn-lt"/>
              </a:rPr>
              <a:t>The area and rate per </a:t>
            </a:r>
            <a:r>
              <a:rPr lang="en-US" err="1">
                <a:ea typeface="+mn-lt"/>
                <a:cs typeface="+mn-lt"/>
              </a:rPr>
              <a:t>sqft</a:t>
            </a:r>
            <a:r>
              <a:rPr lang="en-US">
                <a:ea typeface="+mn-lt"/>
                <a:cs typeface="+mn-lt"/>
              </a:rPr>
              <a:t> are positively </a:t>
            </a:r>
            <a:r>
              <a:rPr lang="en-US" err="1">
                <a:ea typeface="+mn-lt"/>
                <a:cs typeface="+mn-lt"/>
              </a:rPr>
              <a:t>positively</a:t>
            </a:r>
            <a:r>
              <a:rPr lang="en-US">
                <a:ea typeface="+mn-lt"/>
                <a:cs typeface="+mn-lt"/>
              </a:rPr>
              <a:t> correlated for apartments</a:t>
            </a:r>
          </a:p>
          <a:p>
            <a:pPr marL="285750" indent="-285750">
              <a:buFont typeface="Arial,Sans-Serif"/>
              <a:buChar char="•"/>
            </a:pPr>
            <a:r>
              <a:rPr lang="en-US">
                <a:ea typeface="+mn-lt"/>
                <a:cs typeface="+mn-lt"/>
              </a:rPr>
              <a:t>For Villas and Independent houses less  positively correlated </a:t>
            </a:r>
          </a:p>
          <a:p>
            <a:pPr algn="l"/>
            <a:endParaRPr lang="en-US">
              <a:cs typeface="Calibri"/>
            </a:endParaRPr>
          </a:p>
        </p:txBody>
      </p:sp>
      <p:sp>
        <p:nvSpPr>
          <p:cNvPr id="9" name="TextBox 8">
            <a:extLst>
              <a:ext uri="{FF2B5EF4-FFF2-40B4-BE49-F238E27FC236}">
                <a16:creationId xmlns:a16="http://schemas.microsoft.com/office/drawing/2014/main" id="{B79D644F-D55E-4DDE-9416-BB78C3977049}"/>
              </a:ext>
            </a:extLst>
          </p:cNvPr>
          <p:cNvSpPr txBox="1"/>
          <p:nvPr/>
        </p:nvSpPr>
        <p:spPr>
          <a:xfrm>
            <a:off x="4397549" y="22220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Relation Plot </a:t>
            </a:r>
          </a:p>
        </p:txBody>
      </p:sp>
    </p:spTree>
    <p:extLst>
      <p:ext uri="{BB962C8B-B14F-4D97-AF65-F5344CB8AC3E}">
        <p14:creationId xmlns:p14="http://schemas.microsoft.com/office/powerpoint/2010/main" val="581606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4B828D81-B6AD-4C44-93C3-58A4475DFB30}"/>
              </a:ext>
            </a:extLst>
          </p:cNvPr>
          <p:cNvPicPr>
            <a:picLocks noChangeAspect="1"/>
          </p:cNvPicPr>
          <p:nvPr/>
        </p:nvPicPr>
        <p:blipFill>
          <a:blip r:embed="rId2"/>
          <a:stretch>
            <a:fillRect/>
          </a:stretch>
        </p:blipFill>
        <p:spPr>
          <a:xfrm>
            <a:off x="245689" y="1551602"/>
            <a:ext cx="8412541" cy="5143095"/>
          </a:xfrm>
          <a:prstGeom prst="rect">
            <a:avLst/>
          </a:prstGeom>
        </p:spPr>
      </p:pic>
      <p:pic>
        <p:nvPicPr>
          <p:cNvPr id="7" name="Picture 2" descr="A picture containing text, clipart&#10;&#10;Description automatically generated">
            <a:extLst>
              <a:ext uri="{FF2B5EF4-FFF2-40B4-BE49-F238E27FC236}">
                <a16:creationId xmlns:a16="http://schemas.microsoft.com/office/drawing/2014/main" id="{728BEF77-5A18-4728-A873-37B31D13D3BC}"/>
              </a:ext>
            </a:extLst>
          </p:cNvPr>
          <p:cNvPicPr>
            <a:picLocks noChangeAspect="1"/>
          </p:cNvPicPr>
          <p:nvPr/>
        </p:nvPicPr>
        <p:blipFill>
          <a:blip r:embed="rId3"/>
          <a:stretch>
            <a:fillRect/>
          </a:stretch>
        </p:blipFill>
        <p:spPr>
          <a:xfrm>
            <a:off x="8567900" y="124711"/>
            <a:ext cx="3382227" cy="560312"/>
          </a:xfrm>
          <a:prstGeom prst="rect">
            <a:avLst/>
          </a:prstGeom>
        </p:spPr>
      </p:pic>
      <p:sp>
        <p:nvSpPr>
          <p:cNvPr id="8" name="TextBox 7">
            <a:extLst>
              <a:ext uri="{FF2B5EF4-FFF2-40B4-BE49-F238E27FC236}">
                <a16:creationId xmlns:a16="http://schemas.microsoft.com/office/drawing/2014/main" id="{5C2C4BB9-6ACF-4AA5-9560-4816A6A96A35}"/>
              </a:ext>
            </a:extLst>
          </p:cNvPr>
          <p:cNvSpPr txBox="1"/>
          <p:nvPr/>
        </p:nvSpPr>
        <p:spPr>
          <a:xfrm>
            <a:off x="8837112" y="3628372"/>
            <a:ext cx="35678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ea typeface="+mn-lt"/>
                <a:cs typeface="+mn-lt"/>
              </a:rPr>
              <a:t>Observations:</a:t>
            </a:r>
          </a:p>
          <a:p>
            <a:pPr marL="285750" indent="-285750">
              <a:buFont typeface="Arial,Sans-Serif"/>
              <a:buChar char="•"/>
            </a:pPr>
            <a:r>
              <a:rPr lang="en-US">
                <a:ea typeface="+mn-lt"/>
                <a:cs typeface="+mn-lt"/>
              </a:rPr>
              <a:t>BHK and area are highly correlated</a:t>
            </a:r>
          </a:p>
          <a:p>
            <a:pPr marL="285750" indent="-285750">
              <a:buFont typeface="Arial,Sans-Serif"/>
              <a:buChar char="•"/>
            </a:pPr>
            <a:r>
              <a:rPr lang="en-US">
                <a:ea typeface="+mn-lt"/>
                <a:cs typeface="+mn-lt"/>
              </a:rPr>
              <a:t>Area and rate per </a:t>
            </a:r>
            <a:r>
              <a:rPr lang="en-US" err="1">
                <a:ea typeface="+mn-lt"/>
                <a:cs typeface="+mn-lt"/>
              </a:rPr>
              <a:t>sqft</a:t>
            </a:r>
            <a:r>
              <a:rPr lang="en-US">
                <a:ea typeface="+mn-lt"/>
                <a:cs typeface="+mn-lt"/>
              </a:rPr>
              <a:t> are less correlated</a:t>
            </a:r>
          </a:p>
          <a:p>
            <a:pPr marL="285750" indent="-285750">
              <a:buFont typeface="Arial,Sans-Serif"/>
              <a:buChar char="•"/>
            </a:pPr>
            <a:endParaRPr lang="en-US">
              <a:ea typeface="+mn-lt"/>
              <a:cs typeface="+mn-lt"/>
            </a:endParaRPr>
          </a:p>
          <a:p>
            <a:pPr algn="l"/>
            <a:endParaRPr lang="en-US">
              <a:cs typeface="Calibri"/>
            </a:endParaRPr>
          </a:p>
        </p:txBody>
      </p:sp>
      <p:sp>
        <p:nvSpPr>
          <p:cNvPr id="9" name="TextBox 8">
            <a:extLst>
              <a:ext uri="{FF2B5EF4-FFF2-40B4-BE49-F238E27FC236}">
                <a16:creationId xmlns:a16="http://schemas.microsoft.com/office/drawing/2014/main" id="{C9BE08E0-6A46-4862-958A-274BB4F6A78D}"/>
              </a:ext>
            </a:extLst>
          </p:cNvPr>
          <p:cNvSpPr txBox="1"/>
          <p:nvPr/>
        </p:nvSpPr>
        <p:spPr>
          <a:xfrm>
            <a:off x="566672" y="69193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Heat Map</a:t>
            </a:r>
          </a:p>
        </p:txBody>
      </p:sp>
    </p:spTree>
    <p:extLst>
      <p:ext uri="{BB962C8B-B14F-4D97-AF65-F5344CB8AC3E}">
        <p14:creationId xmlns:p14="http://schemas.microsoft.com/office/powerpoint/2010/main" val="42931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61F60C22-4E9E-4550-9364-A9E9DFCAC3A2}"/>
              </a:ext>
            </a:extLst>
          </p:cNvPr>
          <p:cNvPicPr>
            <a:picLocks noChangeAspect="1"/>
          </p:cNvPicPr>
          <p:nvPr/>
        </p:nvPicPr>
        <p:blipFill>
          <a:blip r:embed="rId2"/>
          <a:stretch>
            <a:fillRect/>
          </a:stretch>
        </p:blipFill>
        <p:spPr>
          <a:xfrm>
            <a:off x="608238" y="580836"/>
            <a:ext cx="8240673" cy="6249559"/>
          </a:xfrm>
          <a:prstGeom prst="rect">
            <a:avLst/>
          </a:prstGeom>
        </p:spPr>
      </p:pic>
      <p:pic>
        <p:nvPicPr>
          <p:cNvPr id="7" name="Picture 2" descr="A picture containing text, clipart&#10;&#10;Description automatically generated">
            <a:extLst>
              <a:ext uri="{FF2B5EF4-FFF2-40B4-BE49-F238E27FC236}">
                <a16:creationId xmlns:a16="http://schemas.microsoft.com/office/drawing/2014/main" id="{C7C21E43-7A75-4286-A201-3CBE3FC21137}"/>
              </a:ext>
            </a:extLst>
          </p:cNvPr>
          <p:cNvPicPr>
            <a:picLocks noChangeAspect="1"/>
          </p:cNvPicPr>
          <p:nvPr/>
        </p:nvPicPr>
        <p:blipFill>
          <a:blip r:embed="rId3"/>
          <a:stretch>
            <a:fillRect/>
          </a:stretch>
        </p:blipFill>
        <p:spPr>
          <a:xfrm>
            <a:off x="8567900" y="124711"/>
            <a:ext cx="3382227" cy="560312"/>
          </a:xfrm>
          <a:prstGeom prst="rect">
            <a:avLst/>
          </a:prstGeom>
        </p:spPr>
      </p:pic>
      <p:sp>
        <p:nvSpPr>
          <p:cNvPr id="8" name="TextBox 7">
            <a:extLst>
              <a:ext uri="{FF2B5EF4-FFF2-40B4-BE49-F238E27FC236}">
                <a16:creationId xmlns:a16="http://schemas.microsoft.com/office/drawing/2014/main" id="{E296A005-0034-4F6D-A23C-E662AA03C25F}"/>
              </a:ext>
            </a:extLst>
          </p:cNvPr>
          <p:cNvSpPr txBox="1"/>
          <p:nvPr/>
        </p:nvSpPr>
        <p:spPr>
          <a:xfrm>
            <a:off x="4285989" y="-5636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Pair Plot</a:t>
            </a:r>
          </a:p>
        </p:txBody>
      </p:sp>
    </p:spTree>
    <p:extLst>
      <p:ext uri="{BB962C8B-B14F-4D97-AF65-F5344CB8AC3E}">
        <p14:creationId xmlns:p14="http://schemas.microsoft.com/office/powerpoint/2010/main" val="369630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sky, tree, outdoor, city&#10;&#10;Description automatically generated">
            <a:extLst>
              <a:ext uri="{FF2B5EF4-FFF2-40B4-BE49-F238E27FC236}">
                <a16:creationId xmlns:a16="http://schemas.microsoft.com/office/drawing/2014/main" id="{FCD64939-48B1-43B9-A3BE-893B1DACD47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890" b="1"/>
          <a:stretch/>
        </p:blipFill>
        <p:spPr>
          <a:xfrm>
            <a:off x="1" y="-20867"/>
            <a:ext cx="12384600" cy="7160701"/>
          </a:xfrm>
          <a:prstGeom prst="rect">
            <a:avLst/>
          </a:prstGeom>
        </p:spPr>
      </p:pic>
      <p:sp>
        <p:nvSpPr>
          <p:cNvPr id="30" name="Freeform: Shape 29">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5D82061-85E1-41A8-9EFD-B0A5EEDF0344}"/>
              </a:ext>
            </a:extLst>
          </p:cNvPr>
          <p:cNvSpPr txBox="1"/>
          <p:nvPr/>
        </p:nvSpPr>
        <p:spPr>
          <a:xfrm>
            <a:off x="45144" y="4123971"/>
            <a:ext cx="9632328" cy="23827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000" b="1" dirty="0">
                <a:solidFill>
                  <a:schemeClr val="bg2"/>
                </a:solidFill>
                <a:latin typeface="+mj-lt"/>
                <a:ea typeface="+mj-ea"/>
                <a:cs typeface="Calibri Light"/>
              </a:rPr>
              <a:t>ABOUT ME :</a:t>
            </a:r>
            <a:endParaRPr lang="en-US" sz="3000" b="1" dirty="0">
              <a:solidFill>
                <a:schemeClr val="bg2"/>
              </a:solidFill>
              <a:latin typeface="+mj-lt"/>
              <a:ea typeface="+mj-ea"/>
              <a:cs typeface="+mj-cs"/>
            </a:endParaRPr>
          </a:p>
          <a:p>
            <a:pPr>
              <a:lnSpc>
                <a:spcPct val="90000"/>
              </a:lnSpc>
              <a:spcBef>
                <a:spcPct val="0"/>
              </a:spcBef>
              <a:spcAft>
                <a:spcPts val="600"/>
              </a:spcAft>
            </a:pPr>
            <a:endParaRPr lang="en-US" sz="3000" b="1" dirty="0">
              <a:solidFill>
                <a:srgbClr val="FFFFFF"/>
              </a:solidFill>
              <a:latin typeface="Calibri Light"/>
              <a:ea typeface="+mj-ea"/>
              <a:cs typeface="Calibri Light"/>
            </a:endParaRPr>
          </a:p>
          <a:p>
            <a:pPr>
              <a:lnSpc>
                <a:spcPct val="90000"/>
              </a:lnSpc>
              <a:spcBef>
                <a:spcPct val="0"/>
              </a:spcBef>
              <a:spcAft>
                <a:spcPts val="600"/>
              </a:spcAft>
            </a:pPr>
            <a:endParaRPr lang="en-US" sz="3000">
              <a:solidFill>
                <a:srgbClr val="FFFFFF"/>
              </a:solidFill>
              <a:latin typeface="Calibri Light"/>
              <a:ea typeface="+mj-ea"/>
              <a:cs typeface="Calibri Light"/>
            </a:endParaRPr>
          </a:p>
          <a:p>
            <a:pPr>
              <a:lnSpc>
                <a:spcPct val="90000"/>
              </a:lnSpc>
              <a:spcBef>
                <a:spcPct val="0"/>
              </a:spcBef>
              <a:spcAft>
                <a:spcPts val="600"/>
              </a:spcAft>
            </a:pPr>
            <a:endParaRPr lang="en-US" sz="3000">
              <a:solidFill>
                <a:schemeClr val="bg1"/>
              </a:solidFill>
              <a:ea typeface="+mj-ea"/>
              <a:cs typeface="Calibri"/>
            </a:endParaRPr>
          </a:p>
          <a:p>
            <a:pPr>
              <a:lnSpc>
                <a:spcPct val="90000"/>
              </a:lnSpc>
              <a:spcBef>
                <a:spcPct val="0"/>
              </a:spcBef>
              <a:spcAft>
                <a:spcPts val="600"/>
              </a:spcAft>
            </a:pPr>
            <a:endParaRPr lang="en-US" sz="3000">
              <a:ea typeface="+mn-lt"/>
              <a:cs typeface="+mn-lt"/>
            </a:endParaRPr>
          </a:p>
        </p:txBody>
      </p:sp>
      <p:pic>
        <p:nvPicPr>
          <p:cNvPr id="2" name="Picture 2" descr="A picture containing text, clipart&#10;&#10;Description automatically generated">
            <a:extLst>
              <a:ext uri="{FF2B5EF4-FFF2-40B4-BE49-F238E27FC236}">
                <a16:creationId xmlns:a16="http://schemas.microsoft.com/office/drawing/2014/main" id="{6067A230-7758-4786-AAD9-83EA703695A2}"/>
              </a:ext>
            </a:extLst>
          </p:cNvPr>
          <p:cNvPicPr>
            <a:picLocks noChangeAspect="1"/>
          </p:cNvPicPr>
          <p:nvPr/>
        </p:nvPicPr>
        <p:blipFill>
          <a:blip r:embed="rId4"/>
          <a:stretch>
            <a:fillRect/>
          </a:stretch>
        </p:blipFill>
        <p:spPr>
          <a:xfrm>
            <a:off x="8315194" y="81488"/>
            <a:ext cx="3609584" cy="599024"/>
          </a:xfrm>
          <a:prstGeom prst="rect">
            <a:avLst/>
          </a:prstGeom>
        </p:spPr>
      </p:pic>
      <p:sp>
        <p:nvSpPr>
          <p:cNvPr id="3" name="TextBox 2">
            <a:extLst>
              <a:ext uri="{FF2B5EF4-FFF2-40B4-BE49-F238E27FC236}">
                <a16:creationId xmlns:a16="http://schemas.microsoft.com/office/drawing/2014/main" id="{35B503C9-E6EA-6EB2-C5B6-97A24632D97E}"/>
              </a:ext>
            </a:extLst>
          </p:cNvPr>
          <p:cNvSpPr txBox="1"/>
          <p:nvPr/>
        </p:nvSpPr>
        <p:spPr>
          <a:xfrm>
            <a:off x="133109" y="4656881"/>
            <a:ext cx="79228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Name : </a:t>
            </a:r>
            <a:r>
              <a:rPr lang="en-US" sz="2400" dirty="0" err="1">
                <a:solidFill>
                  <a:schemeClr val="bg1"/>
                </a:solidFill>
              </a:rPr>
              <a:t>Srivarshith</a:t>
            </a:r>
            <a:r>
              <a:rPr lang="en-US" sz="2400" dirty="0">
                <a:solidFill>
                  <a:schemeClr val="bg1"/>
                </a:solidFill>
              </a:rPr>
              <a:t> </a:t>
            </a:r>
            <a:r>
              <a:rPr lang="en-US" sz="2400" dirty="0" err="1">
                <a:solidFill>
                  <a:schemeClr val="bg1"/>
                </a:solidFill>
              </a:rPr>
              <a:t>Daladuli</a:t>
            </a:r>
            <a:r>
              <a:rPr lang="en-US" sz="2400" dirty="0">
                <a:solidFill>
                  <a:schemeClr val="bg1"/>
                </a:solidFill>
              </a:rPr>
              <a:t> </a:t>
            </a:r>
            <a:r>
              <a:rPr lang="en-US" sz="2400" dirty="0" err="1">
                <a:solidFill>
                  <a:schemeClr val="bg1"/>
                </a:solidFill>
              </a:rPr>
              <a:t>B.Sc</a:t>
            </a:r>
            <a:r>
              <a:rPr lang="en-US" sz="2400" dirty="0">
                <a:solidFill>
                  <a:schemeClr val="bg1"/>
                </a:solidFill>
              </a:rPr>
              <a:t>(Mathematics)</a:t>
            </a:r>
          </a:p>
          <a:p>
            <a:endParaRPr lang="en-US" sz="2400" dirty="0">
              <a:solidFill>
                <a:schemeClr val="bg1"/>
              </a:solidFill>
              <a:cs typeface="Calibri"/>
            </a:endParaRPr>
          </a:p>
          <a:p>
            <a:r>
              <a:rPr lang="en-US" sz="2400" dirty="0">
                <a:solidFill>
                  <a:schemeClr val="bg1"/>
                </a:solidFill>
                <a:cs typeface="Calibri"/>
              </a:rPr>
              <a:t>Md Khaja </a:t>
            </a:r>
            <a:r>
              <a:rPr lang="en-US" sz="2400" dirty="0" err="1">
                <a:solidFill>
                  <a:schemeClr val="bg1"/>
                </a:solidFill>
                <a:cs typeface="Calibri"/>
              </a:rPr>
              <a:t>Rahamath</a:t>
            </a:r>
            <a:r>
              <a:rPr lang="en-US" sz="2400" dirty="0">
                <a:solidFill>
                  <a:schemeClr val="bg1"/>
                </a:solidFill>
                <a:cs typeface="Calibri"/>
              </a:rPr>
              <a:t> </a:t>
            </a:r>
            <a:r>
              <a:rPr lang="en-US" sz="2400" dirty="0" err="1">
                <a:solidFill>
                  <a:schemeClr val="bg1"/>
                </a:solidFill>
                <a:cs typeface="Calibri"/>
              </a:rPr>
              <a:t>B.Tech</a:t>
            </a:r>
            <a:r>
              <a:rPr lang="en-US" sz="2400" dirty="0">
                <a:solidFill>
                  <a:schemeClr val="bg1"/>
                </a:solidFill>
                <a:cs typeface="Calibri"/>
              </a:rPr>
              <a:t>(Civil Engineering)</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99F1AB-432F-4012-881B-22F0ACC29558}"/>
              </a:ext>
            </a:extLst>
          </p:cNvPr>
          <p:cNvSpPr txBox="1"/>
          <p:nvPr/>
        </p:nvSpPr>
        <p:spPr>
          <a:xfrm>
            <a:off x="517742" y="69519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CONCLUSION :</a:t>
            </a:r>
          </a:p>
        </p:txBody>
      </p:sp>
      <p:pic>
        <p:nvPicPr>
          <p:cNvPr id="6" name="Picture 2" descr="A picture containing text, clipart&#10;&#10;Description automatically generated">
            <a:extLst>
              <a:ext uri="{FF2B5EF4-FFF2-40B4-BE49-F238E27FC236}">
                <a16:creationId xmlns:a16="http://schemas.microsoft.com/office/drawing/2014/main" id="{E5BD2A97-D1F2-442C-A352-6BA62827A3D2}"/>
              </a:ext>
            </a:extLst>
          </p:cNvPr>
          <p:cNvPicPr>
            <a:picLocks noChangeAspect="1"/>
          </p:cNvPicPr>
          <p:nvPr/>
        </p:nvPicPr>
        <p:blipFill>
          <a:blip r:embed="rId2"/>
          <a:stretch>
            <a:fillRect/>
          </a:stretch>
        </p:blipFill>
        <p:spPr>
          <a:xfrm>
            <a:off x="8567900" y="124711"/>
            <a:ext cx="3382227" cy="560312"/>
          </a:xfrm>
          <a:prstGeom prst="rect">
            <a:avLst/>
          </a:prstGeom>
        </p:spPr>
      </p:pic>
      <p:sp>
        <p:nvSpPr>
          <p:cNvPr id="2" name="TextBox 1">
            <a:extLst>
              <a:ext uri="{FF2B5EF4-FFF2-40B4-BE49-F238E27FC236}">
                <a16:creationId xmlns:a16="http://schemas.microsoft.com/office/drawing/2014/main" id="{A7BCF8BF-E190-4491-B1A6-0E4C9EF812E0}"/>
              </a:ext>
            </a:extLst>
          </p:cNvPr>
          <p:cNvSpPr txBox="1"/>
          <p:nvPr/>
        </p:nvSpPr>
        <p:spPr>
          <a:xfrm>
            <a:off x="1358097" y="1435262"/>
            <a:ext cx="97169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ea typeface="+mn-lt"/>
                <a:cs typeface="+mn-lt"/>
              </a:rPr>
              <a:t>• We can compare the  data with new data periodically ,to know the growth and development of an area ,for future investments or buying a property at developing area at a minimal price.</a:t>
            </a:r>
            <a:endParaRPr lang="en-US"/>
          </a:p>
          <a:p>
            <a:pPr algn="l"/>
            <a:endParaRPr lang="en-US" b="1">
              <a:cs typeface="Calibri"/>
            </a:endParaRPr>
          </a:p>
        </p:txBody>
      </p:sp>
    </p:spTree>
    <p:extLst>
      <p:ext uri="{BB962C8B-B14F-4D97-AF65-F5344CB8AC3E}">
        <p14:creationId xmlns:p14="http://schemas.microsoft.com/office/powerpoint/2010/main" val="108566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extLst>
      <p:ext uri="{BB962C8B-B14F-4D97-AF65-F5344CB8AC3E}">
        <p14:creationId xmlns:p14="http://schemas.microsoft.com/office/powerpoint/2010/main" val="12358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5E3673-9812-432F-B1C4-80EF59232237}"/>
              </a:ext>
            </a:extLst>
          </p:cNvPr>
          <p:cNvSpPr txBox="1"/>
          <p:nvPr/>
        </p:nvSpPr>
        <p:spPr>
          <a:xfrm>
            <a:off x="6874702" y="2125249"/>
            <a:ext cx="523796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a:solidFill>
                  <a:srgbClr val="C00000"/>
                </a:solidFill>
                <a:cs typeface="Calibri"/>
              </a:rPr>
              <a:t>Q &amp; A</a:t>
            </a:r>
            <a:endParaRPr lang="en-US" sz="9600">
              <a:solidFill>
                <a:srgbClr val="C00000"/>
              </a:solidFill>
              <a:cs typeface="Calibri"/>
            </a:endParaRPr>
          </a:p>
        </p:txBody>
      </p:sp>
      <p:pic>
        <p:nvPicPr>
          <p:cNvPr id="3" name="Picture 3" descr="Icon&#10;&#10;Description automatically generated">
            <a:extLst>
              <a:ext uri="{FF2B5EF4-FFF2-40B4-BE49-F238E27FC236}">
                <a16:creationId xmlns:a16="http://schemas.microsoft.com/office/drawing/2014/main" id="{BAEE22E8-EF07-4822-A0A8-3E7580A93D15}"/>
              </a:ext>
            </a:extLst>
          </p:cNvPr>
          <p:cNvPicPr>
            <a:picLocks noChangeAspect="1"/>
          </p:cNvPicPr>
          <p:nvPr/>
        </p:nvPicPr>
        <p:blipFill>
          <a:blip r:embed="rId2"/>
          <a:stretch>
            <a:fillRect/>
          </a:stretch>
        </p:blipFill>
        <p:spPr>
          <a:xfrm>
            <a:off x="496866" y="575154"/>
            <a:ext cx="5415419" cy="5425857"/>
          </a:xfrm>
          <a:prstGeom prst="rect">
            <a:avLst/>
          </a:prstGeom>
        </p:spPr>
      </p:pic>
    </p:spTree>
    <p:extLst>
      <p:ext uri="{BB962C8B-B14F-4D97-AF65-F5344CB8AC3E}">
        <p14:creationId xmlns:p14="http://schemas.microsoft.com/office/powerpoint/2010/main" val="389761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C1EA330E-AD62-4735-BC38-08EF3CE141F3}"/>
              </a:ext>
            </a:extLst>
          </p:cNvPr>
          <p:cNvPicPr>
            <a:picLocks noChangeAspect="1"/>
          </p:cNvPicPr>
          <p:nvPr/>
        </p:nvPicPr>
        <p:blipFill>
          <a:blip r:embed="rId2"/>
          <a:stretch>
            <a:fillRect/>
          </a:stretch>
        </p:blipFill>
        <p:spPr>
          <a:xfrm>
            <a:off x="7709770" y="98401"/>
            <a:ext cx="4183693" cy="692969"/>
          </a:xfrm>
          <a:prstGeom prst="rect">
            <a:avLst/>
          </a:prstGeom>
        </p:spPr>
      </p:pic>
      <p:sp>
        <p:nvSpPr>
          <p:cNvPr id="2" name="TextBox 1">
            <a:extLst>
              <a:ext uri="{FF2B5EF4-FFF2-40B4-BE49-F238E27FC236}">
                <a16:creationId xmlns:a16="http://schemas.microsoft.com/office/drawing/2014/main" id="{8AE40772-9BCC-44B6-92C9-5093A76BE56C}"/>
              </a:ext>
            </a:extLst>
          </p:cNvPr>
          <p:cNvSpPr txBox="1"/>
          <p:nvPr/>
        </p:nvSpPr>
        <p:spPr>
          <a:xfrm>
            <a:off x="4087793" y="1290577"/>
            <a:ext cx="3485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Arial Black"/>
                <a:cs typeface="Calibri"/>
              </a:rPr>
              <a:t>What is Web Scraping ?</a:t>
            </a:r>
            <a:endParaRPr lang="en-US" sz="2000" b="1">
              <a:latin typeface="Arial Black"/>
              <a:cs typeface="Calibri"/>
            </a:endParaRPr>
          </a:p>
        </p:txBody>
      </p:sp>
      <p:sp>
        <p:nvSpPr>
          <p:cNvPr id="4" name="TextBox 3">
            <a:extLst>
              <a:ext uri="{FF2B5EF4-FFF2-40B4-BE49-F238E27FC236}">
                <a16:creationId xmlns:a16="http://schemas.microsoft.com/office/drawing/2014/main" id="{47E61420-9B4C-4F25-8352-968C051FEF58}"/>
              </a:ext>
            </a:extLst>
          </p:cNvPr>
          <p:cNvSpPr txBox="1"/>
          <p:nvPr/>
        </p:nvSpPr>
        <p:spPr>
          <a:xfrm>
            <a:off x="1327351" y="2234034"/>
            <a:ext cx="93697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Web scraping is a technique to fetch data from websites. While surfing on the web, many websites don’t allow the user to save data for personal use. One way is to manually copy-paste the data, which both tedious and time-consuming.</a:t>
            </a:r>
            <a:endParaRPr lang="en-US"/>
          </a:p>
        </p:txBody>
      </p:sp>
      <p:sp>
        <p:nvSpPr>
          <p:cNvPr id="5" name="TextBox 4">
            <a:extLst>
              <a:ext uri="{FF2B5EF4-FFF2-40B4-BE49-F238E27FC236}">
                <a16:creationId xmlns:a16="http://schemas.microsoft.com/office/drawing/2014/main" id="{0F6693E3-0293-4AF8-A477-A2B8C2ECB906}"/>
              </a:ext>
            </a:extLst>
          </p:cNvPr>
          <p:cNvSpPr txBox="1"/>
          <p:nvPr/>
        </p:nvSpPr>
        <p:spPr>
          <a:xfrm>
            <a:off x="872201" y="2232225"/>
            <a:ext cx="283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p>
        </p:txBody>
      </p:sp>
      <p:sp>
        <p:nvSpPr>
          <p:cNvPr id="6" name="TextBox 5">
            <a:extLst>
              <a:ext uri="{FF2B5EF4-FFF2-40B4-BE49-F238E27FC236}">
                <a16:creationId xmlns:a16="http://schemas.microsoft.com/office/drawing/2014/main" id="{380E2BE3-0075-492B-A6C6-5BE09B866964}"/>
              </a:ext>
            </a:extLst>
          </p:cNvPr>
          <p:cNvSpPr txBox="1"/>
          <p:nvPr/>
        </p:nvSpPr>
        <p:spPr>
          <a:xfrm>
            <a:off x="1323735" y="3339658"/>
            <a:ext cx="9157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Web Scraping is the automation of the data extraction process from websites. This event is done with the help of web scraping software known as web scrapers. They automatically load and extract data from the websites based on user requirements. These can be custom built to work for one site or can be configured to work with any website.</a:t>
            </a:r>
            <a:endParaRPr lang="en-US"/>
          </a:p>
        </p:txBody>
      </p:sp>
      <p:sp>
        <p:nvSpPr>
          <p:cNvPr id="7" name="TextBox 6">
            <a:extLst>
              <a:ext uri="{FF2B5EF4-FFF2-40B4-BE49-F238E27FC236}">
                <a16:creationId xmlns:a16="http://schemas.microsoft.com/office/drawing/2014/main" id="{D334CCEC-4019-4B01-8166-F911109420F5}"/>
              </a:ext>
            </a:extLst>
          </p:cNvPr>
          <p:cNvSpPr txBox="1"/>
          <p:nvPr/>
        </p:nvSpPr>
        <p:spPr>
          <a:xfrm>
            <a:off x="849293" y="3337848"/>
            <a:ext cx="341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p>
        </p:txBody>
      </p:sp>
      <p:sp>
        <p:nvSpPr>
          <p:cNvPr id="8" name="TextBox 7">
            <a:extLst>
              <a:ext uri="{FF2B5EF4-FFF2-40B4-BE49-F238E27FC236}">
                <a16:creationId xmlns:a16="http://schemas.microsoft.com/office/drawing/2014/main" id="{46F2835D-0BF2-46C6-A36F-96A525B69F66}"/>
              </a:ext>
            </a:extLst>
          </p:cNvPr>
          <p:cNvSpPr txBox="1"/>
          <p:nvPr/>
        </p:nvSpPr>
        <p:spPr>
          <a:xfrm>
            <a:off x="1319514" y="4878728"/>
            <a:ext cx="101124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Some of the main use cases of web scraping  include price monitoring, price intelligence, news monitoring, lead generation, and market research among many others.</a:t>
            </a:r>
            <a:endParaRPr lang="en-US"/>
          </a:p>
        </p:txBody>
      </p:sp>
      <p:sp>
        <p:nvSpPr>
          <p:cNvPr id="9" name="TextBox 8">
            <a:extLst>
              <a:ext uri="{FF2B5EF4-FFF2-40B4-BE49-F238E27FC236}">
                <a16:creationId xmlns:a16="http://schemas.microsoft.com/office/drawing/2014/main" id="{15B44D1F-D4D5-4C01-85B9-0141B7440EC7}"/>
              </a:ext>
            </a:extLst>
          </p:cNvPr>
          <p:cNvSpPr txBox="1"/>
          <p:nvPr/>
        </p:nvSpPr>
        <p:spPr>
          <a:xfrm>
            <a:off x="874010" y="4876920"/>
            <a:ext cx="360744" cy="37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p>
        </p:txBody>
      </p:sp>
    </p:spTree>
    <p:extLst>
      <p:ext uri="{BB962C8B-B14F-4D97-AF65-F5344CB8AC3E}">
        <p14:creationId xmlns:p14="http://schemas.microsoft.com/office/powerpoint/2010/main" val="38699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DD7760-FBFB-43C3-A782-7AE7D3BE21DE}"/>
              </a:ext>
            </a:extLst>
          </p:cNvPr>
          <p:cNvSpPr txBox="1"/>
          <p:nvPr/>
        </p:nvSpPr>
        <p:spPr>
          <a:xfrm>
            <a:off x="8852364" y="5716386"/>
            <a:ext cx="5227187" cy="169981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 https://www.</a:t>
            </a:r>
            <a:r>
              <a:rPr lang="en-US" sz="2000">
                <a:hlinkClick r:id="rId2"/>
              </a:rPr>
              <a:t>makaan</a:t>
            </a:r>
            <a:r>
              <a:rPr lang="en-US" sz="2000"/>
              <a:t>.com/</a:t>
            </a:r>
          </a:p>
        </p:txBody>
      </p:sp>
      <p:pic>
        <p:nvPicPr>
          <p:cNvPr id="4" name="Picture 4" descr="Logo, company name&#10;&#10;Description automatically generated">
            <a:extLst>
              <a:ext uri="{FF2B5EF4-FFF2-40B4-BE49-F238E27FC236}">
                <a16:creationId xmlns:a16="http://schemas.microsoft.com/office/drawing/2014/main" id="{90794ED4-2018-4635-9BFF-354358D19BA3}"/>
              </a:ext>
            </a:extLst>
          </p:cNvPr>
          <p:cNvPicPr>
            <a:picLocks noChangeAspect="1"/>
          </p:cNvPicPr>
          <p:nvPr/>
        </p:nvPicPr>
        <p:blipFill>
          <a:blip r:embed="rId3"/>
          <a:stretch>
            <a:fillRect/>
          </a:stretch>
        </p:blipFill>
        <p:spPr>
          <a:xfrm>
            <a:off x="1516692" y="1809106"/>
            <a:ext cx="8643156" cy="3997328"/>
          </a:xfrm>
          <a:prstGeom prst="rect">
            <a:avLst/>
          </a:prstGeom>
        </p:spPr>
      </p:pic>
      <p:pic>
        <p:nvPicPr>
          <p:cNvPr id="6" name="Picture 2" descr="A picture containing text, clipart&#10;&#10;Description automatically generated">
            <a:extLst>
              <a:ext uri="{FF2B5EF4-FFF2-40B4-BE49-F238E27FC236}">
                <a16:creationId xmlns:a16="http://schemas.microsoft.com/office/drawing/2014/main" id="{0CCC0517-AC41-459D-91C0-2AFC882C3A60}"/>
              </a:ext>
            </a:extLst>
          </p:cNvPr>
          <p:cNvPicPr>
            <a:picLocks noChangeAspect="1"/>
          </p:cNvPicPr>
          <p:nvPr/>
        </p:nvPicPr>
        <p:blipFill>
          <a:blip r:embed="rId4"/>
          <a:stretch>
            <a:fillRect/>
          </a:stretch>
        </p:blipFill>
        <p:spPr>
          <a:xfrm>
            <a:off x="8567900" y="124711"/>
            <a:ext cx="3382227" cy="560312"/>
          </a:xfrm>
          <a:prstGeom prst="rect">
            <a:avLst/>
          </a:prstGeom>
        </p:spPr>
      </p:pic>
      <p:pic>
        <p:nvPicPr>
          <p:cNvPr id="10" name="Graphic 10" descr="Earth Globe - Asia with solid fill">
            <a:extLst>
              <a:ext uri="{FF2B5EF4-FFF2-40B4-BE49-F238E27FC236}">
                <a16:creationId xmlns:a16="http://schemas.microsoft.com/office/drawing/2014/main" id="{E4A6B637-6D1B-4F68-A03D-37F21CF6B2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0745" y="6385142"/>
            <a:ext cx="371606" cy="382044"/>
          </a:xfrm>
          <a:prstGeom prst="rect">
            <a:avLst/>
          </a:prstGeom>
        </p:spPr>
      </p:pic>
      <p:sp>
        <p:nvSpPr>
          <p:cNvPr id="11" name="TextBox 10">
            <a:extLst>
              <a:ext uri="{FF2B5EF4-FFF2-40B4-BE49-F238E27FC236}">
                <a16:creationId xmlns:a16="http://schemas.microsoft.com/office/drawing/2014/main" id="{A4E18AD4-B81D-405D-BDE3-8E75EB28F618}"/>
              </a:ext>
            </a:extLst>
          </p:cNvPr>
          <p:cNvSpPr txBox="1"/>
          <p:nvPr/>
        </p:nvSpPr>
        <p:spPr>
          <a:xfrm>
            <a:off x="3983276" y="768263"/>
            <a:ext cx="33590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PROJECT TITLE </a:t>
            </a:r>
            <a:endParaRPr lang="en-US" sz="2400">
              <a:solidFill>
                <a:srgbClr val="C00000"/>
              </a:solidFill>
              <a:cs typeface="Calibri"/>
            </a:endParaRPr>
          </a:p>
        </p:txBody>
      </p:sp>
      <p:sp>
        <p:nvSpPr>
          <p:cNvPr id="12" name="TextBox 11">
            <a:extLst>
              <a:ext uri="{FF2B5EF4-FFF2-40B4-BE49-F238E27FC236}">
                <a16:creationId xmlns:a16="http://schemas.microsoft.com/office/drawing/2014/main" id="{B55CC482-178B-4EE4-A3F9-E183007C91E7}"/>
              </a:ext>
            </a:extLst>
          </p:cNvPr>
          <p:cNvSpPr txBox="1"/>
          <p:nvPr/>
        </p:nvSpPr>
        <p:spPr>
          <a:xfrm>
            <a:off x="1832976" y="1718153"/>
            <a:ext cx="71481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WEBSCRAPING AND EXPLORATORY DATA ANALYSIS ON</a:t>
            </a:r>
          </a:p>
        </p:txBody>
      </p:sp>
    </p:spTree>
    <p:extLst>
      <p:ext uri="{BB962C8B-B14F-4D97-AF65-F5344CB8AC3E}">
        <p14:creationId xmlns:p14="http://schemas.microsoft.com/office/powerpoint/2010/main" val="155007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75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A25742-89C9-401F-9874-5866BE19D754}"/>
              </a:ext>
            </a:extLst>
          </p:cNvPr>
          <p:cNvSpPr txBox="1"/>
          <p:nvPr/>
        </p:nvSpPr>
        <p:spPr>
          <a:xfrm>
            <a:off x="838200" y="171162"/>
            <a:ext cx="2840182" cy="23711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kern="1200">
                <a:solidFill>
                  <a:srgbClr val="FFFFFF"/>
                </a:solidFill>
                <a:latin typeface="+mj-lt"/>
                <a:ea typeface="+mj-ea"/>
                <a:cs typeface="+mj-cs"/>
              </a:rPr>
              <a:t>LIBRARIES USED IN THIS PROJECT</a:t>
            </a:r>
          </a:p>
        </p:txBody>
      </p:sp>
      <p:pic>
        <p:nvPicPr>
          <p:cNvPr id="8" name="Picture 2" descr="A picture containing text, clipart&#10;&#10;Description automatically generated">
            <a:extLst>
              <a:ext uri="{FF2B5EF4-FFF2-40B4-BE49-F238E27FC236}">
                <a16:creationId xmlns:a16="http://schemas.microsoft.com/office/drawing/2014/main" id="{5F36708C-5FAF-4455-84DA-7A9C68364B71}"/>
              </a:ext>
            </a:extLst>
          </p:cNvPr>
          <p:cNvPicPr>
            <a:picLocks noChangeAspect="1"/>
          </p:cNvPicPr>
          <p:nvPr/>
        </p:nvPicPr>
        <p:blipFill>
          <a:blip r:embed="rId2"/>
          <a:stretch>
            <a:fillRect/>
          </a:stretch>
        </p:blipFill>
        <p:spPr>
          <a:xfrm>
            <a:off x="8567900" y="124711"/>
            <a:ext cx="3382227" cy="560312"/>
          </a:xfrm>
          <a:prstGeom prst="rect">
            <a:avLst/>
          </a:prstGeom>
        </p:spPr>
      </p:pic>
      <p:sp>
        <p:nvSpPr>
          <p:cNvPr id="2" name="TextBox 1">
            <a:extLst>
              <a:ext uri="{FF2B5EF4-FFF2-40B4-BE49-F238E27FC236}">
                <a16:creationId xmlns:a16="http://schemas.microsoft.com/office/drawing/2014/main" id="{AC91A19D-AB60-4436-918A-9205FE7B69D3}"/>
              </a:ext>
            </a:extLst>
          </p:cNvPr>
          <p:cNvSpPr txBox="1"/>
          <p:nvPr/>
        </p:nvSpPr>
        <p:spPr>
          <a:xfrm>
            <a:off x="2083496" y="3878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highlight>
                <a:srgbClr val="FFFF00"/>
              </a:highlight>
              <a:cs typeface="Calibri"/>
            </a:endParaRPr>
          </a:p>
        </p:txBody>
      </p:sp>
      <p:pic>
        <p:nvPicPr>
          <p:cNvPr id="3" name="Picture 3" descr="A picture containing graphical user interface&#10;&#10;Description automatically generated">
            <a:extLst>
              <a:ext uri="{FF2B5EF4-FFF2-40B4-BE49-F238E27FC236}">
                <a16:creationId xmlns:a16="http://schemas.microsoft.com/office/drawing/2014/main" id="{9D8C8B82-1F2A-4153-8589-223752CCB2A0}"/>
              </a:ext>
            </a:extLst>
          </p:cNvPr>
          <p:cNvPicPr>
            <a:picLocks noChangeAspect="1"/>
          </p:cNvPicPr>
          <p:nvPr/>
        </p:nvPicPr>
        <p:blipFill>
          <a:blip r:embed="rId3"/>
          <a:stretch>
            <a:fillRect/>
          </a:stretch>
        </p:blipFill>
        <p:spPr>
          <a:xfrm>
            <a:off x="4390373" y="833771"/>
            <a:ext cx="7492651" cy="5670623"/>
          </a:xfrm>
          <a:prstGeom prst="rect">
            <a:avLst/>
          </a:prstGeom>
        </p:spPr>
      </p:pic>
    </p:spTree>
    <p:extLst>
      <p:ext uri="{BB962C8B-B14F-4D97-AF65-F5344CB8AC3E}">
        <p14:creationId xmlns:p14="http://schemas.microsoft.com/office/powerpoint/2010/main" val="19612669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3C2755-59F0-485D-B7F8-42CEA257C587}"/>
              </a:ext>
            </a:extLst>
          </p:cNvPr>
          <p:cNvSpPr txBox="1"/>
          <p:nvPr/>
        </p:nvSpPr>
        <p:spPr>
          <a:xfrm>
            <a:off x="4181606" y="58455"/>
            <a:ext cx="60417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CREATION OF DATAFRAME</a:t>
            </a:r>
          </a:p>
        </p:txBody>
      </p:sp>
      <p:pic>
        <p:nvPicPr>
          <p:cNvPr id="5" name="Picture 5" descr="Table&#10;&#10;Description automatically generated">
            <a:extLst>
              <a:ext uri="{FF2B5EF4-FFF2-40B4-BE49-F238E27FC236}">
                <a16:creationId xmlns:a16="http://schemas.microsoft.com/office/drawing/2014/main" id="{1FAA00FC-8F72-46C4-BB1B-97712EA80012}"/>
              </a:ext>
            </a:extLst>
          </p:cNvPr>
          <p:cNvPicPr>
            <a:picLocks noChangeAspect="1"/>
          </p:cNvPicPr>
          <p:nvPr/>
        </p:nvPicPr>
        <p:blipFill>
          <a:blip r:embed="rId2"/>
          <a:stretch>
            <a:fillRect/>
          </a:stretch>
        </p:blipFill>
        <p:spPr>
          <a:xfrm>
            <a:off x="329852" y="1347367"/>
            <a:ext cx="11761938" cy="5509815"/>
          </a:xfrm>
          <a:prstGeom prst="rect">
            <a:avLst/>
          </a:prstGeom>
        </p:spPr>
      </p:pic>
      <p:sp>
        <p:nvSpPr>
          <p:cNvPr id="6" name="TextBox 5">
            <a:extLst>
              <a:ext uri="{FF2B5EF4-FFF2-40B4-BE49-F238E27FC236}">
                <a16:creationId xmlns:a16="http://schemas.microsoft.com/office/drawing/2014/main" id="{AF5EA769-AC39-4E20-B171-433AD3257AC2}"/>
              </a:ext>
            </a:extLst>
          </p:cNvPr>
          <p:cNvSpPr txBox="1"/>
          <p:nvPr/>
        </p:nvSpPr>
        <p:spPr>
          <a:xfrm>
            <a:off x="1478071" y="924838"/>
            <a:ext cx="52379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cs typeface="Calibri"/>
              </a:rPr>
              <a:t>We can observe 980 rows and 9 columns</a:t>
            </a:r>
          </a:p>
        </p:txBody>
      </p:sp>
      <p:pic>
        <p:nvPicPr>
          <p:cNvPr id="8" name="Picture 2" descr="A picture containing text, clipart&#10;&#10;Description automatically generated">
            <a:extLst>
              <a:ext uri="{FF2B5EF4-FFF2-40B4-BE49-F238E27FC236}">
                <a16:creationId xmlns:a16="http://schemas.microsoft.com/office/drawing/2014/main" id="{5A2D25D4-3320-4CE4-8AFC-C8C4C940AC52}"/>
              </a:ext>
            </a:extLst>
          </p:cNvPr>
          <p:cNvPicPr>
            <a:picLocks noChangeAspect="1"/>
          </p:cNvPicPr>
          <p:nvPr/>
        </p:nvPicPr>
        <p:blipFill>
          <a:blip r:embed="rId3"/>
          <a:stretch>
            <a:fillRect/>
          </a:stretch>
        </p:blipFill>
        <p:spPr>
          <a:xfrm>
            <a:off x="8567900" y="124711"/>
            <a:ext cx="3382227" cy="560312"/>
          </a:xfrm>
          <a:prstGeom prst="rect">
            <a:avLst/>
          </a:prstGeom>
        </p:spPr>
      </p:pic>
    </p:spTree>
    <p:extLst>
      <p:ext uri="{BB962C8B-B14F-4D97-AF65-F5344CB8AC3E}">
        <p14:creationId xmlns:p14="http://schemas.microsoft.com/office/powerpoint/2010/main" val="341602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938F75-1DB3-49DA-B948-A1C87E813CEF}"/>
              </a:ext>
            </a:extLst>
          </p:cNvPr>
          <p:cNvSpPr txBox="1"/>
          <p:nvPr/>
        </p:nvSpPr>
        <p:spPr>
          <a:xfrm>
            <a:off x="4867275" y="334327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6" name="TextBox 5">
            <a:extLst>
              <a:ext uri="{FF2B5EF4-FFF2-40B4-BE49-F238E27FC236}">
                <a16:creationId xmlns:a16="http://schemas.microsoft.com/office/drawing/2014/main" id="{8CB8899C-32BB-4B19-9FD5-BA86D037B2AF}"/>
              </a:ext>
            </a:extLst>
          </p:cNvPr>
          <p:cNvSpPr txBox="1"/>
          <p:nvPr/>
        </p:nvSpPr>
        <p:spPr>
          <a:xfrm>
            <a:off x="3920647" y="329852"/>
            <a:ext cx="45177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BEFORE CLEANSING THE DATA</a:t>
            </a:r>
          </a:p>
        </p:txBody>
      </p:sp>
      <p:pic>
        <p:nvPicPr>
          <p:cNvPr id="8" name="Picture 5" descr="Table&#10;&#10;Description automatically generated">
            <a:extLst>
              <a:ext uri="{FF2B5EF4-FFF2-40B4-BE49-F238E27FC236}">
                <a16:creationId xmlns:a16="http://schemas.microsoft.com/office/drawing/2014/main" id="{81C15BE0-8629-4C0C-A4D9-81AE146A17D8}"/>
              </a:ext>
            </a:extLst>
          </p:cNvPr>
          <p:cNvPicPr>
            <a:picLocks noChangeAspect="1"/>
          </p:cNvPicPr>
          <p:nvPr/>
        </p:nvPicPr>
        <p:blipFill>
          <a:blip r:embed="rId2"/>
          <a:stretch>
            <a:fillRect/>
          </a:stretch>
        </p:blipFill>
        <p:spPr>
          <a:xfrm>
            <a:off x="329852" y="1347367"/>
            <a:ext cx="11761938" cy="5509815"/>
          </a:xfrm>
          <a:prstGeom prst="rect">
            <a:avLst/>
          </a:prstGeom>
        </p:spPr>
      </p:pic>
      <p:pic>
        <p:nvPicPr>
          <p:cNvPr id="10" name="Picture 2" descr="A picture containing text, clipart&#10;&#10;Description automatically generated">
            <a:extLst>
              <a:ext uri="{FF2B5EF4-FFF2-40B4-BE49-F238E27FC236}">
                <a16:creationId xmlns:a16="http://schemas.microsoft.com/office/drawing/2014/main" id="{238A5394-A831-448E-984C-7CDE8646D91A}"/>
              </a:ext>
            </a:extLst>
          </p:cNvPr>
          <p:cNvPicPr>
            <a:picLocks noChangeAspect="1"/>
          </p:cNvPicPr>
          <p:nvPr/>
        </p:nvPicPr>
        <p:blipFill>
          <a:blip r:embed="rId3"/>
          <a:stretch>
            <a:fillRect/>
          </a:stretch>
        </p:blipFill>
        <p:spPr>
          <a:xfrm>
            <a:off x="8567900" y="124711"/>
            <a:ext cx="3382227" cy="560312"/>
          </a:xfrm>
          <a:prstGeom prst="rect">
            <a:avLst/>
          </a:prstGeom>
        </p:spPr>
      </p:pic>
    </p:spTree>
    <p:extLst>
      <p:ext uri="{BB962C8B-B14F-4D97-AF65-F5344CB8AC3E}">
        <p14:creationId xmlns:p14="http://schemas.microsoft.com/office/powerpoint/2010/main" val="371518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0B12F0-B4EE-435F-BBCF-DE096A8F37E2}"/>
              </a:ext>
            </a:extLst>
          </p:cNvPr>
          <p:cNvSpPr txBox="1"/>
          <p:nvPr/>
        </p:nvSpPr>
        <p:spPr>
          <a:xfrm>
            <a:off x="3698138" y="267617"/>
            <a:ext cx="51449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AFTER CLEANSING THE DATA </a:t>
            </a:r>
            <a:endParaRPr lang="en-US">
              <a:solidFill>
                <a:srgbClr val="C00000"/>
              </a:solidFill>
              <a:cs typeface="Calibri"/>
            </a:endParaRPr>
          </a:p>
        </p:txBody>
      </p:sp>
      <p:pic>
        <p:nvPicPr>
          <p:cNvPr id="4" name="Picture 2" descr="A picture containing text, clipart&#10;&#10;Description automatically generated">
            <a:extLst>
              <a:ext uri="{FF2B5EF4-FFF2-40B4-BE49-F238E27FC236}">
                <a16:creationId xmlns:a16="http://schemas.microsoft.com/office/drawing/2014/main" id="{B7374130-20B5-4ABA-A8B3-C34A401FD7E7}"/>
              </a:ext>
            </a:extLst>
          </p:cNvPr>
          <p:cNvPicPr>
            <a:picLocks noChangeAspect="1"/>
          </p:cNvPicPr>
          <p:nvPr/>
        </p:nvPicPr>
        <p:blipFill>
          <a:blip r:embed="rId2"/>
          <a:stretch>
            <a:fillRect/>
          </a:stretch>
        </p:blipFill>
        <p:spPr>
          <a:xfrm>
            <a:off x="8567900" y="124711"/>
            <a:ext cx="3382227" cy="560312"/>
          </a:xfrm>
          <a:prstGeom prst="rect">
            <a:avLst/>
          </a:prstGeom>
        </p:spPr>
      </p:pic>
      <p:pic>
        <p:nvPicPr>
          <p:cNvPr id="5" name="Picture 5" descr="Table&#10;&#10;Description automatically generated">
            <a:extLst>
              <a:ext uri="{FF2B5EF4-FFF2-40B4-BE49-F238E27FC236}">
                <a16:creationId xmlns:a16="http://schemas.microsoft.com/office/drawing/2014/main" id="{4DBD9F3E-2790-42DE-9293-0E30062BC920}"/>
              </a:ext>
            </a:extLst>
          </p:cNvPr>
          <p:cNvPicPr>
            <a:picLocks noChangeAspect="1"/>
          </p:cNvPicPr>
          <p:nvPr/>
        </p:nvPicPr>
        <p:blipFill>
          <a:blip r:embed="rId3"/>
          <a:stretch>
            <a:fillRect/>
          </a:stretch>
        </p:blipFill>
        <p:spPr>
          <a:xfrm>
            <a:off x="6263" y="1166066"/>
            <a:ext cx="12075091" cy="5694963"/>
          </a:xfrm>
          <a:prstGeom prst="rect">
            <a:avLst/>
          </a:prstGeom>
        </p:spPr>
      </p:pic>
    </p:spTree>
    <p:extLst>
      <p:ext uri="{BB962C8B-B14F-4D97-AF65-F5344CB8AC3E}">
        <p14:creationId xmlns:p14="http://schemas.microsoft.com/office/powerpoint/2010/main" val="269662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D09C22C9-2AEA-4BF2-8135-DC32580CF6EC}"/>
              </a:ext>
            </a:extLst>
          </p:cNvPr>
          <p:cNvPicPr>
            <a:picLocks noChangeAspect="1"/>
          </p:cNvPicPr>
          <p:nvPr/>
        </p:nvPicPr>
        <p:blipFill>
          <a:blip r:embed="rId2"/>
          <a:stretch>
            <a:fillRect/>
          </a:stretch>
        </p:blipFill>
        <p:spPr>
          <a:xfrm>
            <a:off x="-1928" y="-1494"/>
            <a:ext cx="12195856" cy="6860987"/>
          </a:xfrm>
          <a:prstGeom prst="rect">
            <a:avLst/>
          </a:prstGeom>
        </p:spPr>
      </p:pic>
      <p:sp>
        <p:nvSpPr>
          <p:cNvPr id="2" name="TextBox 1">
            <a:extLst>
              <a:ext uri="{FF2B5EF4-FFF2-40B4-BE49-F238E27FC236}">
                <a16:creationId xmlns:a16="http://schemas.microsoft.com/office/drawing/2014/main" id="{527B77A0-81C4-4E9E-AC01-13685D212B67}"/>
              </a:ext>
            </a:extLst>
          </p:cNvPr>
          <p:cNvSpPr txBox="1"/>
          <p:nvPr/>
        </p:nvSpPr>
        <p:spPr>
          <a:xfrm>
            <a:off x="46299" y="354957"/>
            <a:ext cx="70933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C00000"/>
                </a:solidFill>
                <a:highlight>
                  <a:srgbClr val="008080"/>
                </a:highlight>
                <a:cs typeface="Calibri"/>
              </a:rPr>
              <a:t>DATA VISUALIZATION</a:t>
            </a:r>
          </a:p>
        </p:txBody>
      </p:sp>
    </p:spTree>
    <p:extLst>
      <p:ext uri="{BB962C8B-B14F-4D97-AF65-F5344CB8AC3E}">
        <p14:creationId xmlns:p14="http://schemas.microsoft.com/office/powerpoint/2010/main" val="774280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2</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56</cp:revision>
  <dcterms:created xsi:type="dcterms:W3CDTF">2022-02-19T03:45:16Z</dcterms:created>
  <dcterms:modified xsi:type="dcterms:W3CDTF">2022-03-24T17:42:48Z</dcterms:modified>
</cp:coreProperties>
</file>